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0" r:id="rId3"/>
    <p:sldId id="290" r:id="rId4"/>
    <p:sldId id="291" r:id="rId5"/>
    <p:sldId id="293" r:id="rId6"/>
    <p:sldId id="267" r:id="rId7"/>
    <p:sldId id="272" r:id="rId8"/>
    <p:sldId id="280" r:id="rId9"/>
    <p:sldId id="277" r:id="rId10"/>
    <p:sldId id="288" r:id="rId11"/>
    <p:sldId id="292" r:id="rId12"/>
    <p:sldId id="279" r:id="rId13"/>
    <p:sldId id="274" r:id="rId14"/>
    <p:sldId id="275" r:id="rId15"/>
    <p:sldId id="276" r:id="rId16"/>
    <p:sldId id="278" r:id="rId17"/>
    <p:sldId id="281" r:id="rId18"/>
    <p:sldId id="282" r:id="rId19"/>
    <p:sldId id="283" r:id="rId20"/>
    <p:sldId id="284" r:id="rId21"/>
    <p:sldId id="286" r:id="rId22"/>
    <p:sldId id="289" r:id="rId23"/>
    <p:sldId id="287" r:id="rId24"/>
    <p:sldId id="285" r:id="rId25"/>
    <p:sldId id="268" r:id="rId2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6"/>
  </p:normalViewPr>
  <p:slideViewPr>
    <p:cSldViewPr>
      <p:cViewPr varScale="1">
        <p:scale>
          <a:sx n="90" d="100"/>
          <a:sy n="90" d="100"/>
        </p:scale>
        <p:origin x="232" y="52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7CEDD3-FFAB-412A-96C9-A7BC96C10393}"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FD3915B9-E61A-482D-8BD1-B1E302B24CBB}">
      <dgm:prSet/>
      <dgm:spPr/>
      <dgm:t>
        <a:bodyPr/>
        <a:lstStyle/>
        <a:p>
          <a:r>
            <a:rPr lang="en-IN" b="1"/>
            <a:t>Post-Harvest Handling</a:t>
          </a:r>
          <a:endParaRPr lang="en-US"/>
        </a:p>
      </dgm:t>
    </dgm:pt>
    <dgm:pt modelId="{D837681B-9AA3-4D26-8F9F-0B4BFFE6BE6B}" type="parTrans" cxnId="{32A23BED-631D-4202-858E-F0CABD3F96FC}">
      <dgm:prSet/>
      <dgm:spPr/>
      <dgm:t>
        <a:bodyPr/>
        <a:lstStyle/>
        <a:p>
          <a:endParaRPr lang="en-US"/>
        </a:p>
      </dgm:t>
    </dgm:pt>
    <dgm:pt modelId="{2DA85446-9589-438A-8693-A774EDE09650}" type="sibTrans" cxnId="{32A23BED-631D-4202-858E-F0CABD3F96FC}">
      <dgm:prSet/>
      <dgm:spPr/>
      <dgm:t>
        <a:bodyPr/>
        <a:lstStyle/>
        <a:p>
          <a:endParaRPr lang="en-US"/>
        </a:p>
      </dgm:t>
    </dgm:pt>
    <dgm:pt modelId="{7560A4C7-9441-42EF-A5AC-31B791E28F9A}">
      <dgm:prSet/>
      <dgm:spPr/>
      <dgm:t>
        <a:bodyPr/>
        <a:lstStyle/>
        <a:p>
          <a:r>
            <a:rPr lang="en-IN"/>
            <a:t>Cleaning, grading, and sorting of raw produce</a:t>
          </a:r>
          <a:endParaRPr lang="en-US"/>
        </a:p>
      </dgm:t>
    </dgm:pt>
    <dgm:pt modelId="{3B005E3A-84D4-4AB9-A435-D67DCFBF4751}" type="parTrans" cxnId="{122A0DB6-1CA9-4CE7-8993-718E589AC081}">
      <dgm:prSet/>
      <dgm:spPr/>
      <dgm:t>
        <a:bodyPr/>
        <a:lstStyle/>
        <a:p>
          <a:endParaRPr lang="en-US"/>
        </a:p>
      </dgm:t>
    </dgm:pt>
    <dgm:pt modelId="{D2FAAF97-D22D-4A7F-8469-30EE40BBF820}" type="sibTrans" cxnId="{122A0DB6-1CA9-4CE7-8993-718E589AC081}">
      <dgm:prSet/>
      <dgm:spPr/>
      <dgm:t>
        <a:bodyPr/>
        <a:lstStyle/>
        <a:p>
          <a:endParaRPr lang="en-US"/>
        </a:p>
      </dgm:t>
    </dgm:pt>
    <dgm:pt modelId="{67F7D144-E88F-4AC8-91D8-932849BD1C21}">
      <dgm:prSet/>
      <dgm:spPr/>
      <dgm:t>
        <a:bodyPr/>
        <a:lstStyle/>
        <a:p>
          <a:r>
            <a:rPr lang="en-IN"/>
            <a:t>Cold storage and logistics planning</a:t>
          </a:r>
          <a:endParaRPr lang="en-US"/>
        </a:p>
      </dgm:t>
    </dgm:pt>
    <dgm:pt modelId="{A82E980D-6C4A-4222-BC63-EDFCF87B6BC7}" type="parTrans" cxnId="{7AAD9C79-93D0-44C2-A2E4-923CE1ED29F0}">
      <dgm:prSet/>
      <dgm:spPr/>
      <dgm:t>
        <a:bodyPr/>
        <a:lstStyle/>
        <a:p>
          <a:endParaRPr lang="en-US"/>
        </a:p>
      </dgm:t>
    </dgm:pt>
    <dgm:pt modelId="{180090A8-FB93-44C3-BD08-31E5F22E827E}" type="sibTrans" cxnId="{7AAD9C79-93D0-44C2-A2E4-923CE1ED29F0}">
      <dgm:prSet/>
      <dgm:spPr/>
      <dgm:t>
        <a:bodyPr/>
        <a:lstStyle/>
        <a:p>
          <a:endParaRPr lang="en-US"/>
        </a:p>
      </dgm:t>
    </dgm:pt>
    <dgm:pt modelId="{60C16994-661D-44C9-BB27-4792FE774EF9}">
      <dgm:prSet/>
      <dgm:spPr/>
      <dgm:t>
        <a:bodyPr/>
        <a:lstStyle/>
        <a:p>
          <a:r>
            <a:rPr lang="en-IN" b="1"/>
            <a:t>Primary Processing</a:t>
          </a:r>
          <a:endParaRPr lang="en-US"/>
        </a:p>
      </dgm:t>
    </dgm:pt>
    <dgm:pt modelId="{F79BA5D3-F8E0-4611-8B47-0CF5367679FC}" type="parTrans" cxnId="{490FA463-08F0-42D4-A0CD-97871CFF3D07}">
      <dgm:prSet/>
      <dgm:spPr/>
      <dgm:t>
        <a:bodyPr/>
        <a:lstStyle/>
        <a:p>
          <a:endParaRPr lang="en-US"/>
        </a:p>
      </dgm:t>
    </dgm:pt>
    <dgm:pt modelId="{6CB74ABA-0809-45E7-83ED-4C25C5C4D2B2}" type="sibTrans" cxnId="{490FA463-08F0-42D4-A0CD-97871CFF3D07}">
      <dgm:prSet/>
      <dgm:spPr/>
      <dgm:t>
        <a:bodyPr/>
        <a:lstStyle/>
        <a:p>
          <a:endParaRPr lang="en-US"/>
        </a:p>
      </dgm:t>
    </dgm:pt>
    <dgm:pt modelId="{16932C95-D99D-43EB-8BFD-FE2C9A57BCB0}">
      <dgm:prSet/>
      <dgm:spPr/>
      <dgm:t>
        <a:bodyPr/>
        <a:lstStyle/>
        <a:p>
          <a:r>
            <a:rPr lang="en-IN"/>
            <a:t>Drying (solar, tunnel, freeze-drying)</a:t>
          </a:r>
          <a:endParaRPr lang="en-US"/>
        </a:p>
      </dgm:t>
    </dgm:pt>
    <dgm:pt modelId="{C141C61C-2648-489C-BF23-E82AF73C3FBF}" type="parTrans" cxnId="{47DECE0B-F6FF-41EE-B879-3EBEA49CFA3C}">
      <dgm:prSet/>
      <dgm:spPr/>
      <dgm:t>
        <a:bodyPr/>
        <a:lstStyle/>
        <a:p>
          <a:endParaRPr lang="en-US"/>
        </a:p>
      </dgm:t>
    </dgm:pt>
    <dgm:pt modelId="{88354785-3300-49E4-9407-B78844CD278E}" type="sibTrans" cxnId="{47DECE0B-F6FF-41EE-B879-3EBEA49CFA3C}">
      <dgm:prSet/>
      <dgm:spPr/>
      <dgm:t>
        <a:bodyPr/>
        <a:lstStyle/>
        <a:p>
          <a:endParaRPr lang="en-US"/>
        </a:p>
      </dgm:t>
    </dgm:pt>
    <dgm:pt modelId="{AFB7BD45-0656-4392-859C-B8615397EC1B}">
      <dgm:prSet/>
      <dgm:spPr/>
      <dgm:t>
        <a:bodyPr/>
        <a:lstStyle/>
        <a:p>
          <a:r>
            <a:rPr lang="en-IN"/>
            <a:t>Milling, pulping, juicing, oil extraction</a:t>
          </a:r>
          <a:endParaRPr lang="en-US"/>
        </a:p>
      </dgm:t>
    </dgm:pt>
    <dgm:pt modelId="{13F08809-E074-409A-A6B8-632930CD065A}" type="parTrans" cxnId="{2431D09F-ACCF-4720-9695-E2E47FE8B801}">
      <dgm:prSet/>
      <dgm:spPr/>
      <dgm:t>
        <a:bodyPr/>
        <a:lstStyle/>
        <a:p>
          <a:endParaRPr lang="en-US"/>
        </a:p>
      </dgm:t>
    </dgm:pt>
    <dgm:pt modelId="{DD2DE326-2B9B-4B8B-B8FF-07F2C8754AA5}" type="sibTrans" cxnId="{2431D09F-ACCF-4720-9695-E2E47FE8B801}">
      <dgm:prSet/>
      <dgm:spPr/>
      <dgm:t>
        <a:bodyPr/>
        <a:lstStyle/>
        <a:p>
          <a:endParaRPr lang="en-US"/>
        </a:p>
      </dgm:t>
    </dgm:pt>
    <dgm:pt modelId="{4966067D-E7ED-4C66-A2CD-D64C1F92D33C}">
      <dgm:prSet/>
      <dgm:spPr/>
      <dgm:t>
        <a:bodyPr/>
        <a:lstStyle/>
        <a:p>
          <a:r>
            <a:rPr lang="en-IN"/>
            <a:t>Dehydration, roasting, and fermentation</a:t>
          </a:r>
          <a:endParaRPr lang="en-US"/>
        </a:p>
      </dgm:t>
    </dgm:pt>
    <dgm:pt modelId="{E4C00A78-E2CE-4A7E-B842-248F22AA316F}" type="parTrans" cxnId="{4D870E9A-F666-48BB-82F9-0ECF03A88C3D}">
      <dgm:prSet/>
      <dgm:spPr/>
      <dgm:t>
        <a:bodyPr/>
        <a:lstStyle/>
        <a:p>
          <a:endParaRPr lang="en-US"/>
        </a:p>
      </dgm:t>
    </dgm:pt>
    <dgm:pt modelId="{A866D23A-E735-4CB2-85A0-21C8F9E2EF4D}" type="sibTrans" cxnId="{4D870E9A-F666-48BB-82F9-0ECF03A88C3D}">
      <dgm:prSet/>
      <dgm:spPr/>
      <dgm:t>
        <a:bodyPr/>
        <a:lstStyle/>
        <a:p>
          <a:endParaRPr lang="en-US"/>
        </a:p>
      </dgm:t>
    </dgm:pt>
    <dgm:pt modelId="{50A3ECA1-EA47-43EA-8B8E-714F44542D27}">
      <dgm:prSet/>
      <dgm:spPr/>
      <dgm:t>
        <a:bodyPr/>
        <a:lstStyle/>
        <a:p>
          <a:r>
            <a:rPr lang="en-IN" b="1"/>
            <a:t>Advanced Processing &amp; Formulation</a:t>
          </a:r>
          <a:endParaRPr lang="en-US"/>
        </a:p>
      </dgm:t>
    </dgm:pt>
    <dgm:pt modelId="{24A455D4-3003-4FB0-927C-FD93009BA02F}" type="parTrans" cxnId="{709B56BE-5647-4477-BD92-FF2C610C5F4F}">
      <dgm:prSet/>
      <dgm:spPr/>
      <dgm:t>
        <a:bodyPr/>
        <a:lstStyle/>
        <a:p>
          <a:endParaRPr lang="en-US"/>
        </a:p>
      </dgm:t>
    </dgm:pt>
    <dgm:pt modelId="{DE574EF6-841A-4B43-8301-F60C3C26E003}" type="sibTrans" cxnId="{709B56BE-5647-4477-BD92-FF2C610C5F4F}">
      <dgm:prSet/>
      <dgm:spPr/>
      <dgm:t>
        <a:bodyPr/>
        <a:lstStyle/>
        <a:p>
          <a:endParaRPr lang="en-US"/>
        </a:p>
      </dgm:t>
    </dgm:pt>
    <dgm:pt modelId="{32011717-824C-44E0-9059-A8E22630DA5D}">
      <dgm:prSet/>
      <dgm:spPr/>
      <dgm:t>
        <a:bodyPr/>
        <a:lstStyle/>
        <a:p>
          <a:r>
            <a:rPr lang="en-IN"/>
            <a:t>Preparation of </a:t>
          </a:r>
          <a:r>
            <a:rPr lang="en-IN" b="1"/>
            <a:t>ready-to-eat</a:t>
          </a:r>
          <a:r>
            <a:rPr lang="en-IN"/>
            <a:t> or </a:t>
          </a:r>
          <a:r>
            <a:rPr lang="en-IN" b="1"/>
            <a:t>ready-to-cook</a:t>
          </a:r>
          <a:r>
            <a:rPr lang="en-IN"/>
            <a:t> products</a:t>
          </a:r>
          <a:endParaRPr lang="en-US"/>
        </a:p>
      </dgm:t>
    </dgm:pt>
    <dgm:pt modelId="{DFBB27DC-4B80-4154-BA39-B6BF8CC6C404}" type="parTrans" cxnId="{EC946134-FCA9-4247-A15A-66E4FBCCC475}">
      <dgm:prSet/>
      <dgm:spPr/>
      <dgm:t>
        <a:bodyPr/>
        <a:lstStyle/>
        <a:p>
          <a:endParaRPr lang="en-US"/>
        </a:p>
      </dgm:t>
    </dgm:pt>
    <dgm:pt modelId="{AF67D841-F5E3-49EE-AB49-E1A3AB9206DD}" type="sibTrans" cxnId="{EC946134-FCA9-4247-A15A-66E4FBCCC475}">
      <dgm:prSet/>
      <dgm:spPr/>
      <dgm:t>
        <a:bodyPr/>
        <a:lstStyle/>
        <a:p>
          <a:endParaRPr lang="en-US"/>
        </a:p>
      </dgm:t>
    </dgm:pt>
    <dgm:pt modelId="{B10C1B3A-C97A-4B1A-B2E9-759B3034CEED}">
      <dgm:prSet/>
      <dgm:spPr/>
      <dgm:t>
        <a:bodyPr/>
        <a:lstStyle/>
        <a:p>
          <a:r>
            <a:rPr lang="en-IN" b="1"/>
            <a:t>Product Development &amp; Innovation</a:t>
          </a:r>
          <a:endParaRPr lang="en-US"/>
        </a:p>
      </dgm:t>
    </dgm:pt>
    <dgm:pt modelId="{68B3C18B-8FCC-4CBC-9CCB-0EC054F3887F}" type="parTrans" cxnId="{F198856A-2081-4036-82AC-DAC8E828BB7E}">
      <dgm:prSet/>
      <dgm:spPr/>
      <dgm:t>
        <a:bodyPr/>
        <a:lstStyle/>
        <a:p>
          <a:endParaRPr lang="en-US"/>
        </a:p>
      </dgm:t>
    </dgm:pt>
    <dgm:pt modelId="{D15F8143-A4D4-4C4F-A7BA-3B06E8676E2A}" type="sibTrans" cxnId="{F198856A-2081-4036-82AC-DAC8E828BB7E}">
      <dgm:prSet/>
      <dgm:spPr/>
      <dgm:t>
        <a:bodyPr/>
        <a:lstStyle/>
        <a:p>
          <a:endParaRPr lang="en-US"/>
        </a:p>
      </dgm:t>
    </dgm:pt>
    <dgm:pt modelId="{9C25B0FC-F3C5-48A2-B85C-7D65E25CDC3E}">
      <dgm:prSet/>
      <dgm:spPr/>
      <dgm:t>
        <a:bodyPr/>
        <a:lstStyle/>
        <a:p>
          <a:r>
            <a:rPr lang="en-IN"/>
            <a:t>R&amp;D for new food formulations (organic, fortified, Sensory testing and recipe standardization</a:t>
          </a:r>
          <a:endParaRPr lang="en-US"/>
        </a:p>
      </dgm:t>
    </dgm:pt>
    <dgm:pt modelId="{ADAF6DD9-1493-4BEC-82A6-B6F3CF74F885}" type="parTrans" cxnId="{9FB7A0C8-C2BA-4871-9DD3-3CB08833A75E}">
      <dgm:prSet/>
      <dgm:spPr/>
      <dgm:t>
        <a:bodyPr/>
        <a:lstStyle/>
        <a:p>
          <a:endParaRPr lang="en-US"/>
        </a:p>
      </dgm:t>
    </dgm:pt>
    <dgm:pt modelId="{0ACBD28A-9EE8-4082-9838-EBBB6CB9AE94}" type="sibTrans" cxnId="{9FB7A0C8-C2BA-4871-9DD3-3CB08833A75E}">
      <dgm:prSet/>
      <dgm:spPr/>
      <dgm:t>
        <a:bodyPr/>
        <a:lstStyle/>
        <a:p>
          <a:endParaRPr lang="en-US"/>
        </a:p>
      </dgm:t>
    </dgm:pt>
    <dgm:pt modelId="{433A8D37-A8D7-4E64-B904-7439E6148C5B}">
      <dgm:prSet/>
      <dgm:spPr/>
      <dgm:t>
        <a:bodyPr/>
        <a:lstStyle/>
        <a:p>
          <a:r>
            <a:rPr lang="en-IN" b="1"/>
            <a:t>Quality &amp; Safety Compliance</a:t>
          </a:r>
          <a:endParaRPr lang="en-US"/>
        </a:p>
      </dgm:t>
    </dgm:pt>
    <dgm:pt modelId="{D4B97988-70BC-47D1-8430-3B90DA6C473A}" type="parTrans" cxnId="{C1562265-7C7F-4510-814E-8EC39E74050E}">
      <dgm:prSet/>
      <dgm:spPr/>
      <dgm:t>
        <a:bodyPr/>
        <a:lstStyle/>
        <a:p>
          <a:endParaRPr lang="en-US"/>
        </a:p>
      </dgm:t>
    </dgm:pt>
    <dgm:pt modelId="{F466A2D2-CF9C-47D2-AE99-5D2581BDADBB}" type="sibTrans" cxnId="{C1562265-7C7F-4510-814E-8EC39E74050E}">
      <dgm:prSet/>
      <dgm:spPr/>
      <dgm:t>
        <a:bodyPr/>
        <a:lstStyle/>
        <a:p>
          <a:endParaRPr lang="en-US"/>
        </a:p>
      </dgm:t>
    </dgm:pt>
    <dgm:pt modelId="{3B040082-A7E4-44FC-A49B-B6A1242911FC}">
      <dgm:prSet/>
      <dgm:spPr/>
      <dgm:t>
        <a:bodyPr/>
        <a:lstStyle/>
        <a:p>
          <a:r>
            <a:rPr lang="en-IN"/>
            <a:t>FSSAI, HACCP, ISO certification support</a:t>
          </a:r>
          <a:endParaRPr lang="en-US"/>
        </a:p>
      </dgm:t>
    </dgm:pt>
    <dgm:pt modelId="{2DA5DA25-1832-462A-8D10-FAF6D8A9AC6B}" type="parTrans" cxnId="{08931C76-1730-4DB5-881D-9C309543C7CC}">
      <dgm:prSet/>
      <dgm:spPr/>
      <dgm:t>
        <a:bodyPr/>
        <a:lstStyle/>
        <a:p>
          <a:endParaRPr lang="en-US"/>
        </a:p>
      </dgm:t>
    </dgm:pt>
    <dgm:pt modelId="{CEDC1B6F-F521-48F3-BA38-8C4D54F8B1D8}" type="sibTrans" cxnId="{08931C76-1730-4DB5-881D-9C309543C7CC}">
      <dgm:prSet/>
      <dgm:spPr/>
      <dgm:t>
        <a:bodyPr/>
        <a:lstStyle/>
        <a:p>
          <a:endParaRPr lang="en-US"/>
        </a:p>
      </dgm:t>
    </dgm:pt>
    <dgm:pt modelId="{38751AD1-94AC-4DB2-A43B-CD1E2CEDDBD1}">
      <dgm:prSet/>
      <dgm:spPr/>
      <dgm:t>
        <a:bodyPr/>
        <a:lstStyle/>
        <a:p>
          <a:r>
            <a:rPr lang="en-IN"/>
            <a:t>Lab testing (microbial, pesticide residue, nutritional profiling)</a:t>
          </a:r>
          <a:endParaRPr lang="en-US"/>
        </a:p>
      </dgm:t>
    </dgm:pt>
    <dgm:pt modelId="{BC11EB55-AC1C-4EE9-A1A2-03BB4C58A6A0}" type="parTrans" cxnId="{EB615BBC-5DC9-4766-8371-DB9B2D89E4FD}">
      <dgm:prSet/>
      <dgm:spPr/>
      <dgm:t>
        <a:bodyPr/>
        <a:lstStyle/>
        <a:p>
          <a:endParaRPr lang="en-US"/>
        </a:p>
      </dgm:t>
    </dgm:pt>
    <dgm:pt modelId="{6B109AF5-56E9-428A-9185-7F8877F5E46A}" type="sibTrans" cxnId="{EB615BBC-5DC9-4766-8371-DB9B2D89E4FD}">
      <dgm:prSet/>
      <dgm:spPr/>
      <dgm:t>
        <a:bodyPr/>
        <a:lstStyle/>
        <a:p>
          <a:endParaRPr lang="en-US"/>
        </a:p>
      </dgm:t>
    </dgm:pt>
    <dgm:pt modelId="{9F8C879D-9FB8-4915-B2D5-238977B6E784}">
      <dgm:prSet/>
      <dgm:spPr/>
      <dgm:t>
        <a:bodyPr/>
        <a:lstStyle/>
        <a:p>
          <a:r>
            <a:rPr lang="en-IN"/>
            <a:t>Traceability systems and packaging compliance</a:t>
          </a:r>
          <a:endParaRPr lang="en-US"/>
        </a:p>
      </dgm:t>
    </dgm:pt>
    <dgm:pt modelId="{9873AB08-0FD5-4A8E-A543-015EC6F43E9A}" type="parTrans" cxnId="{E829F1C0-9BAB-439D-B874-E11444EBB98D}">
      <dgm:prSet/>
      <dgm:spPr/>
      <dgm:t>
        <a:bodyPr/>
        <a:lstStyle/>
        <a:p>
          <a:endParaRPr lang="en-US"/>
        </a:p>
      </dgm:t>
    </dgm:pt>
    <dgm:pt modelId="{F0F65481-25B2-4D0B-A49D-F88F59A39F27}" type="sibTrans" cxnId="{E829F1C0-9BAB-439D-B874-E11444EBB98D}">
      <dgm:prSet/>
      <dgm:spPr/>
      <dgm:t>
        <a:bodyPr/>
        <a:lstStyle/>
        <a:p>
          <a:endParaRPr lang="en-US"/>
        </a:p>
      </dgm:t>
    </dgm:pt>
    <dgm:pt modelId="{6B7388B5-6D74-2240-98FC-42B5F4B181C3}" type="pres">
      <dgm:prSet presAssocID="{A47CEDD3-FFAB-412A-96C9-A7BC96C10393}" presName="diagram" presStyleCnt="0">
        <dgm:presLayoutVars>
          <dgm:dir/>
          <dgm:resizeHandles val="exact"/>
        </dgm:presLayoutVars>
      </dgm:prSet>
      <dgm:spPr/>
    </dgm:pt>
    <dgm:pt modelId="{083465AF-035B-3849-ABF0-B0317F60C897}" type="pres">
      <dgm:prSet presAssocID="{FD3915B9-E61A-482D-8BD1-B1E302B24CBB}" presName="node" presStyleLbl="node1" presStyleIdx="0" presStyleCnt="15">
        <dgm:presLayoutVars>
          <dgm:bulletEnabled val="1"/>
        </dgm:presLayoutVars>
      </dgm:prSet>
      <dgm:spPr/>
    </dgm:pt>
    <dgm:pt modelId="{0A7D3451-BB3E-CB4E-882F-DEAA6C8CF3AA}" type="pres">
      <dgm:prSet presAssocID="{2DA85446-9589-438A-8693-A774EDE09650}" presName="sibTrans" presStyleCnt="0"/>
      <dgm:spPr/>
    </dgm:pt>
    <dgm:pt modelId="{8FDB5424-B128-6E4A-AE9E-A916A9533A6B}" type="pres">
      <dgm:prSet presAssocID="{7560A4C7-9441-42EF-A5AC-31B791E28F9A}" presName="node" presStyleLbl="node1" presStyleIdx="1" presStyleCnt="15">
        <dgm:presLayoutVars>
          <dgm:bulletEnabled val="1"/>
        </dgm:presLayoutVars>
      </dgm:prSet>
      <dgm:spPr/>
    </dgm:pt>
    <dgm:pt modelId="{7320FB06-7770-8641-9932-555FC1EBA727}" type="pres">
      <dgm:prSet presAssocID="{D2FAAF97-D22D-4A7F-8469-30EE40BBF820}" presName="sibTrans" presStyleCnt="0"/>
      <dgm:spPr/>
    </dgm:pt>
    <dgm:pt modelId="{078479AF-53AF-AA41-956F-E547D5003F56}" type="pres">
      <dgm:prSet presAssocID="{67F7D144-E88F-4AC8-91D8-932849BD1C21}" presName="node" presStyleLbl="node1" presStyleIdx="2" presStyleCnt="15">
        <dgm:presLayoutVars>
          <dgm:bulletEnabled val="1"/>
        </dgm:presLayoutVars>
      </dgm:prSet>
      <dgm:spPr/>
    </dgm:pt>
    <dgm:pt modelId="{BB5283FB-CAEE-B248-845F-D37670E0304E}" type="pres">
      <dgm:prSet presAssocID="{180090A8-FB93-44C3-BD08-31E5F22E827E}" presName="sibTrans" presStyleCnt="0"/>
      <dgm:spPr/>
    </dgm:pt>
    <dgm:pt modelId="{461704B3-7F88-F742-886D-93721C475AC4}" type="pres">
      <dgm:prSet presAssocID="{60C16994-661D-44C9-BB27-4792FE774EF9}" presName="node" presStyleLbl="node1" presStyleIdx="3" presStyleCnt="15">
        <dgm:presLayoutVars>
          <dgm:bulletEnabled val="1"/>
        </dgm:presLayoutVars>
      </dgm:prSet>
      <dgm:spPr/>
    </dgm:pt>
    <dgm:pt modelId="{5067A411-8DB1-5040-81EC-50958D139FC6}" type="pres">
      <dgm:prSet presAssocID="{6CB74ABA-0809-45E7-83ED-4C25C5C4D2B2}" presName="sibTrans" presStyleCnt="0"/>
      <dgm:spPr/>
    </dgm:pt>
    <dgm:pt modelId="{62C5B3C0-EE7B-D941-A7FE-8866932B95CF}" type="pres">
      <dgm:prSet presAssocID="{16932C95-D99D-43EB-8BFD-FE2C9A57BCB0}" presName="node" presStyleLbl="node1" presStyleIdx="4" presStyleCnt="15">
        <dgm:presLayoutVars>
          <dgm:bulletEnabled val="1"/>
        </dgm:presLayoutVars>
      </dgm:prSet>
      <dgm:spPr/>
    </dgm:pt>
    <dgm:pt modelId="{CCC41592-36D6-4347-A77F-664197682ED5}" type="pres">
      <dgm:prSet presAssocID="{88354785-3300-49E4-9407-B78844CD278E}" presName="sibTrans" presStyleCnt="0"/>
      <dgm:spPr/>
    </dgm:pt>
    <dgm:pt modelId="{A9506529-EEBE-2B47-BEB7-FC000F958F57}" type="pres">
      <dgm:prSet presAssocID="{AFB7BD45-0656-4392-859C-B8615397EC1B}" presName="node" presStyleLbl="node1" presStyleIdx="5" presStyleCnt="15">
        <dgm:presLayoutVars>
          <dgm:bulletEnabled val="1"/>
        </dgm:presLayoutVars>
      </dgm:prSet>
      <dgm:spPr/>
    </dgm:pt>
    <dgm:pt modelId="{CC6C6B00-1F51-5548-B555-2CC5CFB7E461}" type="pres">
      <dgm:prSet presAssocID="{DD2DE326-2B9B-4B8B-B8FF-07F2C8754AA5}" presName="sibTrans" presStyleCnt="0"/>
      <dgm:spPr/>
    </dgm:pt>
    <dgm:pt modelId="{8BE470A8-2A3C-BE48-AE5F-3C354DAD677B}" type="pres">
      <dgm:prSet presAssocID="{4966067D-E7ED-4C66-A2CD-D64C1F92D33C}" presName="node" presStyleLbl="node1" presStyleIdx="6" presStyleCnt="15">
        <dgm:presLayoutVars>
          <dgm:bulletEnabled val="1"/>
        </dgm:presLayoutVars>
      </dgm:prSet>
      <dgm:spPr/>
    </dgm:pt>
    <dgm:pt modelId="{99C61918-6C3C-C84E-BDD9-038536E514A6}" type="pres">
      <dgm:prSet presAssocID="{A866D23A-E735-4CB2-85A0-21C8F9E2EF4D}" presName="sibTrans" presStyleCnt="0"/>
      <dgm:spPr/>
    </dgm:pt>
    <dgm:pt modelId="{98374014-1317-8042-9588-B94CB159D1ED}" type="pres">
      <dgm:prSet presAssocID="{50A3ECA1-EA47-43EA-8B8E-714F44542D27}" presName="node" presStyleLbl="node1" presStyleIdx="7" presStyleCnt="15">
        <dgm:presLayoutVars>
          <dgm:bulletEnabled val="1"/>
        </dgm:presLayoutVars>
      </dgm:prSet>
      <dgm:spPr/>
    </dgm:pt>
    <dgm:pt modelId="{BD04F9C0-DDD4-2B4A-A186-AB883A130D92}" type="pres">
      <dgm:prSet presAssocID="{DE574EF6-841A-4B43-8301-F60C3C26E003}" presName="sibTrans" presStyleCnt="0"/>
      <dgm:spPr/>
    </dgm:pt>
    <dgm:pt modelId="{036C7BA1-0249-D74E-BF03-E05BDDAE3ABA}" type="pres">
      <dgm:prSet presAssocID="{32011717-824C-44E0-9059-A8E22630DA5D}" presName="node" presStyleLbl="node1" presStyleIdx="8" presStyleCnt="15">
        <dgm:presLayoutVars>
          <dgm:bulletEnabled val="1"/>
        </dgm:presLayoutVars>
      </dgm:prSet>
      <dgm:spPr/>
    </dgm:pt>
    <dgm:pt modelId="{B1007BF8-6F77-D74A-BE17-2C585314A503}" type="pres">
      <dgm:prSet presAssocID="{AF67D841-F5E3-49EE-AB49-E1A3AB9206DD}" presName="sibTrans" presStyleCnt="0"/>
      <dgm:spPr/>
    </dgm:pt>
    <dgm:pt modelId="{F65AD0E7-819C-B145-B148-AA9EF67D7259}" type="pres">
      <dgm:prSet presAssocID="{B10C1B3A-C97A-4B1A-B2E9-759B3034CEED}" presName="node" presStyleLbl="node1" presStyleIdx="9" presStyleCnt="15">
        <dgm:presLayoutVars>
          <dgm:bulletEnabled val="1"/>
        </dgm:presLayoutVars>
      </dgm:prSet>
      <dgm:spPr/>
    </dgm:pt>
    <dgm:pt modelId="{151DD3F5-0376-094C-AF91-EA697F93A67D}" type="pres">
      <dgm:prSet presAssocID="{D15F8143-A4D4-4C4F-A7BA-3B06E8676E2A}" presName="sibTrans" presStyleCnt="0"/>
      <dgm:spPr/>
    </dgm:pt>
    <dgm:pt modelId="{A0E487CB-A44F-8748-BE18-2BF701037F65}" type="pres">
      <dgm:prSet presAssocID="{9C25B0FC-F3C5-48A2-B85C-7D65E25CDC3E}" presName="node" presStyleLbl="node1" presStyleIdx="10" presStyleCnt="15">
        <dgm:presLayoutVars>
          <dgm:bulletEnabled val="1"/>
        </dgm:presLayoutVars>
      </dgm:prSet>
      <dgm:spPr/>
    </dgm:pt>
    <dgm:pt modelId="{A463E609-DC6B-C746-B616-077F99E4BB3E}" type="pres">
      <dgm:prSet presAssocID="{0ACBD28A-9EE8-4082-9838-EBBB6CB9AE94}" presName="sibTrans" presStyleCnt="0"/>
      <dgm:spPr/>
    </dgm:pt>
    <dgm:pt modelId="{A15764B6-45DE-7E4B-90F7-EB9BB837C362}" type="pres">
      <dgm:prSet presAssocID="{433A8D37-A8D7-4E64-B904-7439E6148C5B}" presName="node" presStyleLbl="node1" presStyleIdx="11" presStyleCnt="15">
        <dgm:presLayoutVars>
          <dgm:bulletEnabled val="1"/>
        </dgm:presLayoutVars>
      </dgm:prSet>
      <dgm:spPr/>
    </dgm:pt>
    <dgm:pt modelId="{D5490711-23DF-0D4E-B2BB-B9B1DC4C476C}" type="pres">
      <dgm:prSet presAssocID="{F466A2D2-CF9C-47D2-AE99-5D2581BDADBB}" presName="sibTrans" presStyleCnt="0"/>
      <dgm:spPr/>
    </dgm:pt>
    <dgm:pt modelId="{18D01EF5-8FA8-4A42-B5BA-22932F206E18}" type="pres">
      <dgm:prSet presAssocID="{3B040082-A7E4-44FC-A49B-B6A1242911FC}" presName="node" presStyleLbl="node1" presStyleIdx="12" presStyleCnt="15">
        <dgm:presLayoutVars>
          <dgm:bulletEnabled val="1"/>
        </dgm:presLayoutVars>
      </dgm:prSet>
      <dgm:spPr/>
    </dgm:pt>
    <dgm:pt modelId="{1CB5A088-BA6E-2B42-8446-8EB0EC71188B}" type="pres">
      <dgm:prSet presAssocID="{CEDC1B6F-F521-48F3-BA38-8C4D54F8B1D8}" presName="sibTrans" presStyleCnt="0"/>
      <dgm:spPr/>
    </dgm:pt>
    <dgm:pt modelId="{8F3CA4D6-BA39-3342-9996-6E783F0A623C}" type="pres">
      <dgm:prSet presAssocID="{38751AD1-94AC-4DB2-A43B-CD1E2CEDDBD1}" presName="node" presStyleLbl="node1" presStyleIdx="13" presStyleCnt="15">
        <dgm:presLayoutVars>
          <dgm:bulletEnabled val="1"/>
        </dgm:presLayoutVars>
      </dgm:prSet>
      <dgm:spPr/>
    </dgm:pt>
    <dgm:pt modelId="{85CC5207-175E-184B-8B10-21430BD13086}" type="pres">
      <dgm:prSet presAssocID="{6B109AF5-56E9-428A-9185-7F8877F5E46A}" presName="sibTrans" presStyleCnt="0"/>
      <dgm:spPr/>
    </dgm:pt>
    <dgm:pt modelId="{DE2B35B1-A70B-CF42-BDA2-F5E320878D8C}" type="pres">
      <dgm:prSet presAssocID="{9F8C879D-9FB8-4915-B2D5-238977B6E784}" presName="node" presStyleLbl="node1" presStyleIdx="14" presStyleCnt="15">
        <dgm:presLayoutVars>
          <dgm:bulletEnabled val="1"/>
        </dgm:presLayoutVars>
      </dgm:prSet>
      <dgm:spPr/>
    </dgm:pt>
  </dgm:ptLst>
  <dgm:cxnLst>
    <dgm:cxn modelId="{47DECE0B-F6FF-41EE-B879-3EBEA49CFA3C}" srcId="{A47CEDD3-FFAB-412A-96C9-A7BC96C10393}" destId="{16932C95-D99D-43EB-8BFD-FE2C9A57BCB0}" srcOrd="4" destOrd="0" parTransId="{C141C61C-2648-489C-BF23-E82AF73C3FBF}" sibTransId="{88354785-3300-49E4-9407-B78844CD278E}"/>
    <dgm:cxn modelId="{89575B0C-3BC0-A54D-BB11-1A9EEAC936A7}" type="presOf" srcId="{3B040082-A7E4-44FC-A49B-B6A1242911FC}" destId="{18D01EF5-8FA8-4A42-B5BA-22932F206E18}" srcOrd="0" destOrd="0" presId="urn:microsoft.com/office/officeart/2005/8/layout/default"/>
    <dgm:cxn modelId="{A50FB627-E7A1-BA4A-9DB0-9D865E202E63}" type="presOf" srcId="{FD3915B9-E61A-482D-8BD1-B1E302B24CBB}" destId="{083465AF-035B-3849-ABF0-B0317F60C897}" srcOrd="0" destOrd="0" presId="urn:microsoft.com/office/officeart/2005/8/layout/default"/>
    <dgm:cxn modelId="{5E478031-9198-714B-97A8-E1E8B53E48F8}" type="presOf" srcId="{4966067D-E7ED-4C66-A2CD-D64C1F92D33C}" destId="{8BE470A8-2A3C-BE48-AE5F-3C354DAD677B}" srcOrd="0" destOrd="0" presId="urn:microsoft.com/office/officeart/2005/8/layout/default"/>
    <dgm:cxn modelId="{EC946134-FCA9-4247-A15A-66E4FBCCC475}" srcId="{A47CEDD3-FFAB-412A-96C9-A7BC96C10393}" destId="{32011717-824C-44E0-9059-A8E22630DA5D}" srcOrd="8" destOrd="0" parTransId="{DFBB27DC-4B80-4154-BA39-B6BF8CC6C404}" sibTransId="{AF67D841-F5E3-49EE-AB49-E1A3AB9206DD}"/>
    <dgm:cxn modelId="{AE14F747-84F2-8E40-A75A-2CE4502777FE}" type="presOf" srcId="{38751AD1-94AC-4DB2-A43B-CD1E2CEDDBD1}" destId="{8F3CA4D6-BA39-3342-9996-6E783F0A623C}" srcOrd="0" destOrd="0" presId="urn:microsoft.com/office/officeart/2005/8/layout/default"/>
    <dgm:cxn modelId="{490FA463-08F0-42D4-A0CD-97871CFF3D07}" srcId="{A47CEDD3-FFAB-412A-96C9-A7BC96C10393}" destId="{60C16994-661D-44C9-BB27-4792FE774EF9}" srcOrd="3" destOrd="0" parTransId="{F79BA5D3-F8E0-4611-8B47-0CF5367679FC}" sibTransId="{6CB74ABA-0809-45E7-83ED-4C25C5C4D2B2}"/>
    <dgm:cxn modelId="{C1562265-7C7F-4510-814E-8EC39E74050E}" srcId="{A47CEDD3-FFAB-412A-96C9-A7BC96C10393}" destId="{433A8D37-A8D7-4E64-B904-7439E6148C5B}" srcOrd="11" destOrd="0" parTransId="{D4B97988-70BC-47D1-8430-3B90DA6C473A}" sibTransId="{F466A2D2-CF9C-47D2-AE99-5D2581BDADBB}"/>
    <dgm:cxn modelId="{F198856A-2081-4036-82AC-DAC8E828BB7E}" srcId="{A47CEDD3-FFAB-412A-96C9-A7BC96C10393}" destId="{B10C1B3A-C97A-4B1A-B2E9-759B3034CEED}" srcOrd="9" destOrd="0" parTransId="{68B3C18B-8FCC-4CBC-9CCB-0EC054F3887F}" sibTransId="{D15F8143-A4D4-4C4F-A7BA-3B06E8676E2A}"/>
    <dgm:cxn modelId="{5261CB6C-F6A6-064E-B446-F70D46C8ABA7}" type="presOf" srcId="{32011717-824C-44E0-9059-A8E22630DA5D}" destId="{036C7BA1-0249-D74E-BF03-E05BDDAE3ABA}" srcOrd="0" destOrd="0" presId="urn:microsoft.com/office/officeart/2005/8/layout/default"/>
    <dgm:cxn modelId="{08931C76-1730-4DB5-881D-9C309543C7CC}" srcId="{A47CEDD3-FFAB-412A-96C9-A7BC96C10393}" destId="{3B040082-A7E4-44FC-A49B-B6A1242911FC}" srcOrd="12" destOrd="0" parTransId="{2DA5DA25-1832-462A-8D10-FAF6D8A9AC6B}" sibTransId="{CEDC1B6F-F521-48F3-BA38-8C4D54F8B1D8}"/>
    <dgm:cxn modelId="{C63C5979-4500-F945-9722-74F1205BF459}" type="presOf" srcId="{AFB7BD45-0656-4392-859C-B8615397EC1B}" destId="{A9506529-EEBE-2B47-BEB7-FC000F958F57}" srcOrd="0" destOrd="0" presId="urn:microsoft.com/office/officeart/2005/8/layout/default"/>
    <dgm:cxn modelId="{7AAD9C79-93D0-44C2-A2E4-923CE1ED29F0}" srcId="{A47CEDD3-FFAB-412A-96C9-A7BC96C10393}" destId="{67F7D144-E88F-4AC8-91D8-932849BD1C21}" srcOrd="2" destOrd="0" parTransId="{A82E980D-6C4A-4222-BC63-EDFCF87B6BC7}" sibTransId="{180090A8-FB93-44C3-BD08-31E5F22E827E}"/>
    <dgm:cxn modelId="{E2CC7C7D-1FCF-194E-B24D-294479CDB046}" type="presOf" srcId="{67F7D144-E88F-4AC8-91D8-932849BD1C21}" destId="{078479AF-53AF-AA41-956F-E547D5003F56}" srcOrd="0" destOrd="0" presId="urn:microsoft.com/office/officeart/2005/8/layout/default"/>
    <dgm:cxn modelId="{08243184-6868-A74E-8951-4654A4FFB597}" type="presOf" srcId="{A47CEDD3-FFAB-412A-96C9-A7BC96C10393}" destId="{6B7388B5-6D74-2240-98FC-42B5F4B181C3}" srcOrd="0" destOrd="0" presId="urn:microsoft.com/office/officeart/2005/8/layout/default"/>
    <dgm:cxn modelId="{F2A9938B-E60A-474B-865D-749541C19CFB}" type="presOf" srcId="{7560A4C7-9441-42EF-A5AC-31B791E28F9A}" destId="{8FDB5424-B128-6E4A-AE9E-A916A9533A6B}" srcOrd="0" destOrd="0" presId="urn:microsoft.com/office/officeart/2005/8/layout/default"/>
    <dgm:cxn modelId="{99738E93-099D-2345-98C8-B719D1009BDD}" type="presOf" srcId="{433A8D37-A8D7-4E64-B904-7439E6148C5B}" destId="{A15764B6-45DE-7E4B-90F7-EB9BB837C362}" srcOrd="0" destOrd="0" presId="urn:microsoft.com/office/officeart/2005/8/layout/default"/>
    <dgm:cxn modelId="{4D870E9A-F666-48BB-82F9-0ECF03A88C3D}" srcId="{A47CEDD3-FFAB-412A-96C9-A7BC96C10393}" destId="{4966067D-E7ED-4C66-A2CD-D64C1F92D33C}" srcOrd="6" destOrd="0" parTransId="{E4C00A78-E2CE-4A7E-B842-248F22AA316F}" sibTransId="{A866D23A-E735-4CB2-85A0-21C8F9E2EF4D}"/>
    <dgm:cxn modelId="{28CFCC9F-B987-D043-A9B9-EE02E2A89D16}" type="presOf" srcId="{9F8C879D-9FB8-4915-B2D5-238977B6E784}" destId="{DE2B35B1-A70B-CF42-BDA2-F5E320878D8C}" srcOrd="0" destOrd="0" presId="urn:microsoft.com/office/officeart/2005/8/layout/default"/>
    <dgm:cxn modelId="{2431D09F-ACCF-4720-9695-E2E47FE8B801}" srcId="{A47CEDD3-FFAB-412A-96C9-A7BC96C10393}" destId="{AFB7BD45-0656-4392-859C-B8615397EC1B}" srcOrd="5" destOrd="0" parTransId="{13F08809-E074-409A-A6B8-632930CD065A}" sibTransId="{DD2DE326-2B9B-4B8B-B8FF-07F2C8754AA5}"/>
    <dgm:cxn modelId="{3C8ED4A0-B61F-1541-B2F8-6CAD4F97A1E7}" type="presOf" srcId="{50A3ECA1-EA47-43EA-8B8E-714F44542D27}" destId="{98374014-1317-8042-9588-B94CB159D1ED}" srcOrd="0" destOrd="0" presId="urn:microsoft.com/office/officeart/2005/8/layout/default"/>
    <dgm:cxn modelId="{122A0DB6-1CA9-4CE7-8993-718E589AC081}" srcId="{A47CEDD3-FFAB-412A-96C9-A7BC96C10393}" destId="{7560A4C7-9441-42EF-A5AC-31B791E28F9A}" srcOrd="1" destOrd="0" parTransId="{3B005E3A-84D4-4AB9-A435-D67DCFBF4751}" sibTransId="{D2FAAF97-D22D-4A7F-8469-30EE40BBF820}"/>
    <dgm:cxn modelId="{D1CD11B6-B194-E643-A6F3-5F29E633040E}" type="presOf" srcId="{60C16994-661D-44C9-BB27-4792FE774EF9}" destId="{461704B3-7F88-F742-886D-93721C475AC4}" srcOrd="0" destOrd="0" presId="urn:microsoft.com/office/officeart/2005/8/layout/default"/>
    <dgm:cxn modelId="{EB615BBC-5DC9-4766-8371-DB9B2D89E4FD}" srcId="{A47CEDD3-FFAB-412A-96C9-A7BC96C10393}" destId="{38751AD1-94AC-4DB2-A43B-CD1E2CEDDBD1}" srcOrd="13" destOrd="0" parTransId="{BC11EB55-AC1C-4EE9-A1A2-03BB4C58A6A0}" sibTransId="{6B109AF5-56E9-428A-9185-7F8877F5E46A}"/>
    <dgm:cxn modelId="{709B56BE-5647-4477-BD92-FF2C610C5F4F}" srcId="{A47CEDD3-FFAB-412A-96C9-A7BC96C10393}" destId="{50A3ECA1-EA47-43EA-8B8E-714F44542D27}" srcOrd="7" destOrd="0" parTransId="{24A455D4-3003-4FB0-927C-FD93009BA02F}" sibTransId="{DE574EF6-841A-4B43-8301-F60C3C26E003}"/>
    <dgm:cxn modelId="{E829F1C0-9BAB-439D-B874-E11444EBB98D}" srcId="{A47CEDD3-FFAB-412A-96C9-A7BC96C10393}" destId="{9F8C879D-9FB8-4915-B2D5-238977B6E784}" srcOrd="14" destOrd="0" parTransId="{9873AB08-0FD5-4A8E-A543-015EC6F43E9A}" sibTransId="{F0F65481-25B2-4D0B-A49D-F88F59A39F27}"/>
    <dgm:cxn modelId="{9FB7A0C8-C2BA-4871-9DD3-3CB08833A75E}" srcId="{A47CEDD3-FFAB-412A-96C9-A7BC96C10393}" destId="{9C25B0FC-F3C5-48A2-B85C-7D65E25CDC3E}" srcOrd="10" destOrd="0" parTransId="{ADAF6DD9-1493-4BEC-82A6-B6F3CF74F885}" sibTransId="{0ACBD28A-9EE8-4082-9838-EBBB6CB9AE94}"/>
    <dgm:cxn modelId="{9E6464DB-96D1-BC47-ABA7-AF2613845BDE}" type="presOf" srcId="{16932C95-D99D-43EB-8BFD-FE2C9A57BCB0}" destId="{62C5B3C0-EE7B-D941-A7FE-8866932B95CF}" srcOrd="0" destOrd="0" presId="urn:microsoft.com/office/officeart/2005/8/layout/default"/>
    <dgm:cxn modelId="{32A23BED-631D-4202-858E-F0CABD3F96FC}" srcId="{A47CEDD3-FFAB-412A-96C9-A7BC96C10393}" destId="{FD3915B9-E61A-482D-8BD1-B1E302B24CBB}" srcOrd="0" destOrd="0" parTransId="{D837681B-9AA3-4D26-8F9F-0B4BFFE6BE6B}" sibTransId="{2DA85446-9589-438A-8693-A774EDE09650}"/>
    <dgm:cxn modelId="{ABE4C0F8-0623-D145-882F-81549B1CA07B}" type="presOf" srcId="{B10C1B3A-C97A-4B1A-B2E9-759B3034CEED}" destId="{F65AD0E7-819C-B145-B148-AA9EF67D7259}" srcOrd="0" destOrd="0" presId="urn:microsoft.com/office/officeart/2005/8/layout/default"/>
    <dgm:cxn modelId="{5EA574FA-1473-CC44-A4ED-05F20195C18F}" type="presOf" srcId="{9C25B0FC-F3C5-48A2-B85C-7D65E25CDC3E}" destId="{A0E487CB-A44F-8748-BE18-2BF701037F65}" srcOrd="0" destOrd="0" presId="urn:microsoft.com/office/officeart/2005/8/layout/default"/>
    <dgm:cxn modelId="{916D48DC-140D-0A4F-A7FE-DAC52E485652}" type="presParOf" srcId="{6B7388B5-6D74-2240-98FC-42B5F4B181C3}" destId="{083465AF-035B-3849-ABF0-B0317F60C897}" srcOrd="0" destOrd="0" presId="urn:microsoft.com/office/officeart/2005/8/layout/default"/>
    <dgm:cxn modelId="{B70EB783-FE66-3E47-BD33-0AE8A1829E80}" type="presParOf" srcId="{6B7388B5-6D74-2240-98FC-42B5F4B181C3}" destId="{0A7D3451-BB3E-CB4E-882F-DEAA6C8CF3AA}" srcOrd="1" destOrd="0" presId="urn:microsoft.com/office/officeart/2005/8/layout/default"/>
    <dgm:cxn modelId="{7DEEC0EF-4C8E-304F-BE62-BFC3DDE6680E}" type="presParOf" srcId="{6B7388B5-6D74-2240-98FC-42B5F4B181C3}" destId="{8FDB5424-B128-6E4A-AE9E-A916A9533A6B}" srcOrd="2" destOrd="0" presId="urn:microsoft.com/office/officeart/2005/8/layout/default"/>
    <dgm:cxn modelId="{FD38E639-4F98-3041-9369-10B477E5CF29}" type="presParOf" srcId="{6B7388B5-6D74-2240-98FC-42B5F4B181C3}" destId="{7320FB06-7770-8641-9932-555FC1EBA727}" srcOrd="3" destOrd="0" presId="urn:microsoft.com/office/officeart/2005/8/layout/default"/>
    <dgm:cxn modelId="{207404D5-2E7E-9148-B9EB-E04EE6DE56D6}" type="presParOf" srcId="{6B7388B5-6D74-2240-98FC-42B5F4B181C3}" destId="{078479AF-53AF-AA41-956F-E547D5003F56}" srcOrd="4" destOrd="0" presId="urn:microsoft.com/office/officeart/2005/8/layout/default"/>
    <dgm:cxn modelId="{BB5AC616-CD45-F545-BC86-2EEE3D5517D6}" type="presParOf" srcId="{6B7388B5-6D74-2240-98FC-42B5F4B181C3}" destId="{BB5283FB-CAEE-B248-845F-D37670E0304E}" srcOrd="5" destOrd="0" presId="urn:microsoft.com/office/officeart/2005/8/layout/default"/>
    <dgm:cxn modelId="{EC728BB1-0640-0B4E-AAD7-BA185F1B01F0}" type="presParOf" srcId="{6B7388B5-6D74-2240-98FC-42B5F4B181C3}" destId="{461704B3-7F88-F742-886D-93721C475AC4}" srcOrd="6" destOrd="0" presId="urn:microsoft.com/office/officeart/2005/8/layout/default"/>
    <dgm:cxn modelId="{F17C915A-546F-6C4D-B000-9D90DE5BB1EB}" type="presParOf" srcId="{6B7388B5-6D74-2240-98FC-42B5F4B181C3}" destId="{5067A411-8DB1-5040-81EC-50958D139FC6}" srcOrd="7" destOrd="0" presId="urn:microsoft.com/office/officeart/2005/8/layout/default"/>
    <dgm:cxn modelId="{14964885-4D43-C042-BBA1-BCE062D3B73E}" type="presParOf" srcId="{6B7388B5-6D74-2240-98FC-42B5F4B181C3}" destId="{62C5B3C0-EE7B-D941-A7FE-8866932B95CF}" srcOrd="8" destOrd="0" presId="urn:microsoft.com/office/officeart/2005/8/layout/default"/>
    <dgm:cxn modelId="{00BE8D19-4379-A743-8316-172738EDFC21}" type="presParOf" srcId="{6B7388B5-6D74-2240-98FC-42B5F4B181C3}" destId="{CCC41592-36D6-4347-A77F-664197682ED5}" srcOrd="9" destOrd="0" presId="urn:microsoft.com/office/officeart/2005/8/layout/default"/>
    <dgm:cxn modelId="{5FC8BCA3-E01B-2D4B-A5FC-5450350D3687}" type="presParOf" srcId="{6B7388B5-6D74-2240-98FC-42B5F4B181C3}" destId="{A9506529-EEBE-2B47-BEB7-FC000F958F57}" srcOrd="10" destOrd="0" presId="urn:microsoft.com/office/officeart/2005/8/layout/default"/>
    <dgm:cxn modelId="{0D4216C9-ADB2-644B-A9A0-FFC9AEB5F62F}" type="presParOf" srcId="{6B7388B5-6D74-2240-98FC-42B5F4B181C3}" destId="{CC6C6B00-1F51-5548-B555-2CC5CFB7E461}" srcOrd="11" destOrd="0" presId="urn:microsoft.com/office/officeart/2005/8/layout/default"/>
    <dgm:cxn modelId="{6B9808E2-839C-F246-91F3-82C4FBA4925B}" type="presParOf" srcId="{6B7388B5-6D74-2240-98FC-42B5F4B181C3}" destId="{8BE470A8-2A3C-BE48-AE5F-3C354DAD677B}" srcOrd="12" destOrd="0" presId="urn:microsoft.com/office/officeart/2005/8/layout/default"/>
    <dgm:cxn modelId="{F1F3FDF1-5CDD-4B4B-AD7A-A199D976B306}" type="presParOf" srcId="{6B7388B5-6D74-2240-98FC-42B5F4B181C3}" destId="{99C61918-6C3C-C84E-BDD9-038536E514A6}" srcOrd="13" destOrd="0" presId="urn:microsoft.com/office/officeart/2005/8/layout/default"/>
    <dgm:cxn modelId="{1903BAFB-4748-BE42-90C5-71E1F6B7195E}" type="presParOf" srcId="{6B7388B5-6D74-2240-98FC-42B5F4B181C3}" destId="{98374014-1317-8042-9588-B94CB159D1ED}" srcOrd="14" destOrd="0" presId="urn:microsoft.com/office/officeart/2005/8/layout/default"/>
    <dgm:cxn modelId="{7FAC99E7-40D7-524B-A5A8-C6AB28E6B1AE}" type="presParOf" srcId="{6B7388B5-6D74-2240-98FC-42B5F4B181C3}" destId="{BD04F9C0-DDD4-2B4A-A186-AB883A130D92}" srcOrd="15" destOrd="0" presId="urn:microsoft.com/office/officeart/2005/8/layout/default"/>
    <dgm:cxn modelId="{78E10955-B79A-5F4B-BC47-26FC12F3512F}" type="presParOf" srcId="{6B7388B5-6D74-2240-98FC-42B5F4B181C3}" destId="{036C7BA1-0249-D74E-BF03-E05BDDAE3ABA}" srcOrd="16" destOrd="0" presId="urn:microsoft.com/office/officeart/2005/8/layout/default"/>
    <dgm:cxn modelId="{4792FB6F-52E4-3841-82BF-C75C99371DDA}" type="presParOf" srcId="{6B7388B5-6D74-2240-98FC-42B5F4B181C3}" destId="{B1007BF8-6F77-D74A-BE17-2C585314A503}" srcOrd="17" destOrd="0" presId="urn:microsoft.com/office/officeart/2005/8/layout/default"/>
    <dgm:cxn modelId="{A4924054-1F06-C64B-844E-AB4394D964A5}" type="presParOf" srcId="{6B7388B5-6D74-2240-98FC-42B5F4B181C3}" destId="{F65AD0E7-819C-B145-B148-AA9EF67D7259}" srcOrd="18" destOrd="0" presId="urn:microsoft.com/office/officeart/2005/8/layout/default"/>
    <dgm:cxn modelId="{6C234BC3-9786-054B-AB14-E74529D1DCB6}" type="presParOf" srcId="{6B7388B5-6D74-2240-98FC-42B5F4B181C3}" destId="{151DD3F5-0376-094C-AF91-EA697F93A67D}" srcOrd="19" destOrd="0" presId="urn:microsoft.com/office/officeart/2005/8/layout/default"/>
    <dgm:cxn modelId="{E9C12322-03D0-A842-AD66-7225A591721A}" type="presParOf" srcId="{6B7388B5-6D74-2240-98FC-42B5F4B181C3}" destId="{A0E487CB-A44F-8748-BE18-2BF701037F65}" srcOrd="20" destOrd="0" presId="urn:microsoft.com/office/officeart/2005/8/layout/default"/>
    <dgm:cxn modelId="{55E48E6D-F6B6-6B44-8FE6-BE189DC9A35A}" type="presParOf" srcId="{6B7388B5-6D74-2240-98FC-42B5F4B181C3}" destId="{A463E609-DC6B-C746-B616-077F99E4BB3E}" srcOrd="21" destOrd="0" presId="urn:microsoft.com/office/officeart/2005/8/layout/default"/>
    <dgm:cxn modelId="{1218A895-AB2C-4C4C-AC71-73173124EF40}" type="presParOf" srcId="{6B7388B5-6D74-2240-98FC-42B5F4B181C3}" destId="{A15764B6-45DE-7E4B-90F7-EB9BB837C362}" srcOrd="22" destOrd="0" presId="urn:microsoft.com/office/officeart/2005/8/layout/default"/>
    <dgm:cxn modelId="{3792C96E-740C-704A-80C9-D3A3D81A67A7}" type="presParOf" srcId="{6B7388B5-6D74-2240-98FC-42B5F4B181C3}" destId="{D5490711-23DF-0D4E-B2BB-B9B1DC4C476C}" srcOrd="23" destOrd="0" presId="urn:microsoft.com/office/officeart/2005/8/layout/default"/>
    <dgm:cxn modelId="{F08F181A-B7CB-6F42-97EB-9F2542434E7E}" type="presParOf" srcId="{6B7388B5-6D74-2240-98FC-42B5F4B181C3}" destId="{18D01EF5-8FA8-4A42-B5BA-22932F206E18}" srcOrd="24" destOrd="0" presId="urn:microsoft.com/office/officeart/2005/8/layout/default"/>
    <dgm:cxn modelId="{9393C062-C04C-D74C-A30B-1B616A8F3839}" type="presParOf" srcId="{6B7388B5-6D74-2240-98FC-42B5F4B181C3}" destId="{1CB5A088-BA6E-2B42-8446-8EB0EC71188B}" srcOrd="25" destOrd="0" presId="urn:microsoft.com/office/officeart/2005/8/layout/default"/>
    <dgm:cxn modelId="{DC993444-113B-A641-AAC5-82A14EFDE145}" type="presParOf" srcId="{6B7388B5-6D74-2240-98FC-42B5F4B181C3}" destId="{8F3CA4D6-BA39-3342-9996-6E783F0A623C}" srcOrd="26" destOrd="0" presId="urn:microsoft.com/office/officeart/2005/8/layout/default"/>
    <dgm:cxn modelId="{FD7C491F-CB6A-954D-9674-364A6CD2EFF7}" type="presParOf" srcId="{6B7388B5-6D74-2240-98FC-42B5F4B181C3}" destId="{85CC5207-175E-184B-8B10-21430BD13086}" srcOrd="27" destOrd="0" presId="urn:microsoft.com/office/officeart/2005/8/layout/default"/>
    <dgm:cxn modelId="{2A84F676-9E5A-5544-962F-7E0D2A57A6ED}" type="presParOf" srcId="{6B7388B5-6D74-2240-98FC-42B5F4B181C3}" destId="{DE2B35B1-A70B-CF42-BDA2-F5E320878D8C}" srcOrd="28"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3465AF-035B-3849-ABF0-B0317F60C897}">
      <dsp:nvSpPr>
        <dsp:cNvPr id="0" name=""/>
        <dsp:cNvSpPr/>
      </dsp:nvSpPr>
      <dsp:spPr>
        <a:xfrm>
          <a:off x="1787" y="20859"/>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b="1" kern="1200"/>
            <a:t>Post-Harvest Handling</a:t>
          </a:r>
          <a:endParaRPr lang="en-US" sz="1000" kern="1200"/>
        </a:p>
      </dsp:txBody>
      <dsp:txXfrm>
        <a:off x="1787" y="20859"/>
        <a:ext cx="1417775" cy="850665"/>
      </dsp:txXfrm>
    </dsp:sp>
    <dsp:sp modelId="{8FDB5424-B128-6E4A-AE9E-A916A9533A6B}">
      <dsp:nvSpPr>
        <dsp:cNvPr id="0" name=""/>
        <dsp:cNvSpPr/>
      </dsp:nvSpPr>
      <dsp:spPr>
        <a:xfrm>
          <a:off x="1561340" y="20859"/>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Cleaning, grading, and sorting of raw produce</a:t>
          </a:r>
          <a:endParaRPr lang="en-US" sz="1000" kern="1200"/>
        </a:p>
      </dsp:txBody>
      <dsp:txXfrm>
        <a:off x="1561340" y="20859"/>
        <a:ext cx="1417775" cy="850665"/>
      </dsp:txXfrm>
    </dsp:sp>
    <dsp:sp modelId="{078479AF-53AF-AA41-956F-E547D5003F56}">
      <dsp:nvSpPr>
        <dsp:cNvPr id="0" name=""/>
        <dsp:cNvSpPr/>
      </dsp:nvSpPr>
      <dsp:spPr>
        <a:xfrm>
          <a:off x="3120893" y="20859"/>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Cold storage and logistics planning</a:t>
          </a:r>
          <a:endParaRPr lang="en-US" sz="1000" kern="1200"/>
        </a:p>
      </dsp:txBody>
      <dsp:txXfrm>
        <a:off x="3120893" y="20859"/>
        <a:ext cx="1417775" cy="850665"/>
      </dsp:txXfrm>
    </dsp:sp>
    <dsp:sp modelId="{461704B3-7F88-F742-886D-93721C475AC4}">
      <dsp:nvSpPr>
        <dsp:cNvPr id="0" name=""/>
        <dsp:cNvSpPr/>
      </dsp:nvSpPr>
      <dsp:spPr>
        <a:xfrm>
          <a:off x="4680447" y="20859"/>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b="1" kern="1200"/>
            <a:t>Primary Processing</a:t>
          </a:r>
          <a:endParaRPr lang="en-US" sz="1000" kern="1200"/>
        </a:p>
      </dsp:txBody>
      <dsp:txXfrm>
        <a:off x="4680447" y="20859"/>
        <a:ext cx="1417775" cy="850665"/>
      </dsp:txXfrm>
    </dsp:sp>
    <dsp:sp modelId="{62C5B3C0-EE7B-D941-A7FE-8866932B95CF}">
      <dsp:nvSpPr>
        <dsp:cNvPr id="0" name=""/>
        <dsp:cNvSpPr/>
      </dsp:nvSpPr>
      <dsp:spPr>
        <a:xfrm>
          <a:off x="1787" y="1013302"/>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Drying (solar, tunnel, freeze-drying)</a:t>
          </a:r>
          <a:endParaRPr lang="en-US" sz="1000" kern="1200"/>
        </a:p>
      </dsp:txBody>
      <dsp:txXfrm>
        <a:off x="1787" y="1013302"/>
        <a:ext cx="1417775" cy="850665"/>
      </dsp:txXfrm>
    </dsp:sp>
    <dsp:sp modelId="{A9506529-EEBE-2B47-BEB7-FC000F958F57}">
      <dsp:nvSpPr>
        <dsp:cNvPr id="0" name=""/>
        <dsp:cNvSpPr/>
      </dsp:nvSpPr>
      <dsp:spPr>
        <a:xfrm>
          <a:off x="1561340" y="1013302"/>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Milling, pulping, juicing, oil extraction</a:t>
          </a:r>
          <a:endParaRPr lang="en-US" sz="1000" kern="1200"/>
        </a:p>
      </dsp:txBody>
      <dsp:txXfrm>
        <a:off x="1561340" y="1013302"/>
        <a:ext cx="1417775" cy="850665"/>
      </dsp:txXfrm>
    </dsp:sp>
    <dsp:sp modelId="{8BE470A8-2A3C-BE48-AE5F-3C354DAD677B}">
      <dsp:nvSpPr>
        <dsp:cNvPr id="0" name=""/>
        <dsp:cNvSpPr/>
      </dsp:nvSpPr>
      <dsp:spPr>
        <a:xfrm>
          <a:off x="3120893" y="1013302"/>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Dehydration, roasting, and fermentation</a:t>
          </a:r>
          <a:endParaRPr lang="en-US" sz="1000" kern="1200"/>
        </a:p>
      </dsp:txBody>
      <dsp:txXfrm>
        <a:off x="3120893" y="1013302"/>
        <a:ext cx="1417775" cy="850665"/>
      </dsp:txXfrm>
    </dsp:sp>
    <dsp:sp modelId="{98374014-1317-8042-9588-B94CB159D1ED}">
      <dsp:nvSpPr>
        <dsp:cNvPr id="0" name=""/>
        <dsp:cNvSpPr/>
      </dsp:nvSpPr>
      <dsp:spPr>
        <a:xfrm>
          <a:off x="4680447" y="1013302"/>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b="1" kern="1200"/>
            <a:t>Advanced Processing &amp; Formulation</a:t>
          </a:r>
          <a:endParaRPr lang="en-US" sz="1000" kern="1200"/>
        </a:p>
      </dsp:txBody>
      <dsp:txXfrm>
        <a:off x="4680447" y="1013302"/>
        <a:ext cx="1417775" cy="850665"/>
      </dsp:txXfrm>
    </dsp:sp>
    <dsp:sp modelId="{036C7BA1-0249-D74E-BF03-E05BDDAE3ABA}">
      <dsp:nvSpPr>
        <dsp:cNvPr id="0" name=""/>
        <dsp:cNvSpPr/>
      </dsp:nvSpPr>
      <dsp:spPr>
        <a:xfrm>
          <a:off x="1787" y="2005745"/>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Preparation of </a:t>
          </a:r>
          <a:r>
            <a:rPr lang="en-IN" sz="1000" b="1" kern="1200"/>
            <a:t>ready-to-eat</a:t>
          </a:r>
          <a:r>
            <a:rPr lang="en-IN" sz="1000" kern="1200"/>
            <a:t> or </a:t>
          </a:r>
          <a:r>
            <a:rPr lang="en-IN" sz="1000" b="1" kern="1200"/>
            <a:t>ready-to-cook</a:t>
          </a:r>
          <a:r>
            <a:rPr lang="en-IN" sz="1000" kern="1200"/>
            <a:t> products</a:t>
          </a:r>
          <a:endParaRPr lang="en-US" sz="1000" kern="1200"/>
        </a:p>
      </dsp:txBody>
      <dsp:txXfrm>
        <a:off x="1787" y="2005745"/>
        <a:ext cx="1417775" cy="850665"/>
      </dsp:txXfrm>
    </dsp:sp>
    <dsp:sp modelId="{F65AD0E7-819C-B145-B148-AA9EF67D7259}">
      <dsp:nvSpPr>
        <dsp:cNvPr id="0" name=""/>
        <dsp:cNvSpPr/>
      </dsp:nvSpPr>
      <dsp:spPr>
        <a:xfrm>
          <a:off x="1561340" y="2005745"/>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b="1" kern="1200"/>
            <a:t>Product Development &amp; Innovation</a:t>
          </a:r>
          <a:endParaRPr lang="en-US" sz="1000" kern="1200"/>
        </a:p>
      </dsp:txBody>
      <dsp:txXfrm>
        <a:off x="1561340" y="2005745"/>
        <a:ext cx="1417775" cy="850665"/>
      </dsp:txXfrm>
    </dsp:sp>
    <dsp:sp modelId="{A0E487CB-A44F-8748-BE18-2BF701037F65}">
      <dsp:nvSpPr>
        <dsp:cNvPr id="0" name=""/>
        <dsp:cNvSpPr/>
      </dsp:nvSpPr>
      <dsp:spPr>
        <a:xfrm>
          <a:off x="3120893" y="2005745"/>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R&amp;D for new food formulations (organic, fortified, Sensory testing and recipe standardization</a:t>
          </a:r>
          <a:endParaRPr lang="en-US" sz="1000" kern="1200"/>
        </a:p>
      </dsp:txBody>
      <dsp:txXfrm>
        <a:off x="3120893" y="2005745"/>
        <a:ext cx="1417775" cy="850665"/>
      </dsp:txXfrm>
    </dsp:sp>
    <dsp:sp modelId="{A15764B6-45DE-7E4B-90F7-EB9BB837C362}">
      <dsp:nvSpPr>
        <dsp:cNvPr id="0" name=""/>
        <dsp:cNvSpPr/>
      </dsp:nvSpPr>
      <dsp:spPr>
        <a:xfrm>
          <a:off x="4680447" y="2005745"/>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b="1" kern="1200"/>
            <a:t>Quality &amp; Safety Compliance</a:t>
          </a:r>
          <a:endParaRPr lang="en-US" sz="1000" kern="1200"/>
        </a:p>
      </dsp:txBody>
      <dsp:txXfrm>
        <a:off x="4680447" y="2005745"/>
        <a:ext cx="1417775" cy="850665"/>
      </dsp:txXfrm>
    </dsp:sp>
    <dsp:sp modelId="{18D01EF5-8FA8-4A42-B5BA-22932F206E18}">
      <dsp:nvSpPr>
        <dsp:cNvPr id="0" name=""/>
        <dsp:cNvSpPr/>
      </dsp:nvSpPr>
      <dsp:spPr>
        <a:xfrm>
          <a:off x="781563" y="2998188"/>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FSSAI, HACCP, ISO certification support</a:t>
          </a:r>
          <a:endParaRPr lang="en-US" sz="1000" kern="1200"/>
        </a:p>
      </dsp:txBody>
      <dsp:txXfrm>
        <a:off x="781563" y="2998188"/>
        <a:ext cx="1417775" cy="850665"/>
      </dsp:txXfrm>
    </dsp:sp>
    <dsp:sp modelId="{8F3CA4D6-BA39-3342-9996-6E783F0A623C}">
      <dsp:nvSpPr>
        <dsp:cNvPr id="0" name=""/>
        <dsp:cNvSpPr/>
      </dsp:nvSpPr>
      <dsp:spPr>
        <a:xfrm>
          <a:off x="2341117" y="2998188"/>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Lab testing (microbial, pesticide residue, nutritional profiling)</a:t>
          </a:r>
          <a:endParaRPr lang="en-US" sz="1000" kern="1200"/>
        </a:p>
      </dsp:txBody>
      <dsp:txXfrm>
        <a:off x="2341117" y="2998188"/>
        <a:ext cx="1417775" cy="850665"/>
      </dsp:txXfrm>
    </dsp:sp>
    <dsp:sp modelId="{DE2B35B1-A70B-CF42-BDA2-F5E320878D8C}">
      <dsp:nvSpPr>
        <dsp:cNvPr id="0" name=""/>
        <dsp:cNvSpPr/>
      </dsp:nvSpPr>
      <dsp:spPr>
        <a:xfrm>
          <a:off x="3900670" y="2998188"/>
          <a:ext cx="1417775" cy="850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N" sz="1000" kern="1200"/>
            <a:t>Traceability systems and packaging compliance</a:t>
          </a:r>
          <a:endParaRPr lang="en-US" sz="1000" kern="1200"/>
        </a:p>
      </dsp:txBody>
      <dsp:txXfrm>
        <a:off x="3900670" y="2998188"/>
        <a:ext cx="1417775" cy="85066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000" b="1" i="0">
                <a:solidFill>
                  <a:srgbClr val="1F4E79"/>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F4E79"/>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F4E79"/>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9"/>
          </a:xfrm>
          <a:prstGeom prst="rect">
            <a:avLst/>
          </a:prstGeom>
        </p:spPr>
      </p:pic>
      <p:pic>
        <p:nvPicPr>
          <p:cNvPr id="17" name="bg object 17"/>
          <p:cNvPicPr/>
          <p:nvPr/>
        </p:nvPicPr>
        <p:blipFill>
          <a:blip r:embed="rId3" cstate="print"/>
          <a:stretch>
            <a:fillRect/>
          </a:stretch>
        </p:blipFill>
        <p:spPr>
          <a:xfrm>
            <a:off x="10364469" y="0"/>
            <a:ext cx="1827529" cy="923925"/>
          </a:xfrm>
          <a:prstGeom prst="rect">
            <a:avLst/>
          </a:prstGeom>
        </p:spPr>
      </p:pic>
      <p:sp>
        <p:nvSpPr>
          <p:cNvPr id="2" name="Holder 2"/>
          <p:cNvSpPr>
            <a:spLocks noGrp="1"/>
          </p:cNvSpPr>
          <p:nvPr>
            <p:ph type="title"/>
          </p:nvPr>
        </p:nvSpPr>
        <p:spPr/>
        <p:txBody>
          <a:bodyPr lIns="0" tIns="0" rIns="0" bIns="0"/>
          <a:lstStyle>
            <a:lvl1pPr>
              <a:defRPr sz="4000" b="1" i="0">
                <a:solidFill>
                  <a:srgbClr val="1F4E79"/>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9895" y="671067"/>
            <a:ext cx="9364345" cy="635000"/>
          </a:xfrm>
          <a:prstGeom prst="rect">
            <a:avLst/>
          </a:prstGeom>
        </p:spPr>
        <p:txBody>
          <a:bodyPr wrap="square" lIns="0" tIns="0" rIns="0" bIns="0">
            <a:spAutoFit/>
          </a:bodyPr>
          <a:lstStyle>
            <a:lvl1pPr>
              <a:defRPr sz="4000" b="1" i="0">
                <a:solidFill>
                  <a:srgbClr val="1F4E79"/>
                </a:solidFill>
                <a:latin typeface="Times New Roman"/>
                <a:cs typeface="Times New Roman"/>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5/7/25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6.png"/><Relationship Id="rId7" Type="http://schemas.openxmlformats.org/officeDocument/2006/relationships/diagramLayout" Target="../diagrams/layout1.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jpeg"/><Relationship Id="rId10" Type="http://schemas.microsoft.com/office/2007/relationships/diagramDrawing" Target="../diagrams/drawing1.xml"/><Relationship Id="rId4" Type="http://schemas.openxmlformats.org/officeDocument/2006/relationships/image" Target="../media/image17.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5.xml"/><Relationship Id="rId1" Type="http://schemas.openxmlformats.org/officeDocument/2006/relationships/themeOverride" Target="../theme/themeOverride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67.pn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image" Target="../media/image70.jpeg"/></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jpe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5.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ltivating Success: Agrotmissa's Agricultural Project and Financial  Consulting Redefining Farming Futures” – Agrotmissa">
            <a:extLst>
              <a:ext uri="{FF2B5EF4-FFF2-40B4-BE49-F238E27FC236}">
                <a16:creationId xmlns:a16="http://schemas.microsoft.com/office/drawing/2014/main" id="{4A2533CD-B912-9366-6EC8-7CE764514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75" b="2460"/>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65C8D8A-AEBA-0CBA-F566-EB1DE0B39881}"/>
              </a:ext>
            </a:extLst>
          </p:cNvPr>
          <p:cNvSpPr txBox="1"/>
          <p:nvPr/>
        </p:nvSpPr>
        <p:spPr>
          <a:xfrm>
            <a:off x="7531610" y="365125"/>
            <a:ext cx="3822189" cy="1899912"/>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en-US" sz="4000" b="1" kern="1200">
                <a:solidFill>
                  <a:schemeClr val="tx1"/>
                </a:solidFill>
                <a:latin typeface="+mj-lt"/>
                <a:ea typeface="+mj-ea"/>
                <a:cs typeface="+mj-cs"/>
              </a:rPr>
              <a:t>Why Partner with Us</a:t>
            </a:r>
          </a:p>
        </p:txBody>
      </p:sp>
      <p:sp>
        <p:nvSpPr>
          <p:cNvPr id="7" name="TextBox 6">
            <a:extLst>
              <a:ext uri="{FF2B5EF4-FFF2-40B4-BE49-F238E27FC236}">
                <a16:creationId xmlns:a16="http://schemas.microsoft.com/office/drawing/2014/main" id="{5D49ABF3-B469-2DCF-81CD-FB86A94AF484}"/>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gn="l" rtl="0">
              <a:lnSpc>
                <a:spcPct val="90000"/>
              </a:lnSpc>
              <a:spcAft>
                <a:spcPts val="600"/>
              </a:spcAft>
              <a:buFont typeface="Arial" panose="020B0604020202020204" pitchFamily="34" charset="0"/>
              <a:buChar char="•"/>
            </a:pPr>
            <a:r>
              <a:rPr lang="en-US" sz="2000" i="1" kern="1200">
                <a:solidFill>
                  <a:schemeClr val="tx1"/>
                </a:solidFill>
                <a:latin typeface="+mn-lt"/>
                <a:ea typeface="+mn-ea"/>
                <a:cs typeface="+mn-cs"/>
              </a:rPr>
              <a:t>Cultivating Success Together—from Soil to Shelf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3082">
            <a:extLst>
              <a:ext uri="{FF2B5EF4-FFF2-40B4-BE49-F238E27FC236}">
                <a16:creationId xmlns:a16="http://schemas.microsoft.com/office/drawing/2014/main" id="{8B4CCFEE-78C3-492E-93EB-649F7548F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a:spLocks noGrp="1"/>
          </p:cNvSpPr>
          <p:nvPr>
            <p:ph type="title"/>
          </p:nvPr>
        </p:nvSpPr>
        <p:spPr>
          <a:xfrm>
            <a:off x="304800" y="762000"/>
            <a:ext cx="3816095" cy="1235075"/>
          </a:xfrm>
          <a:prstGeom prst="rect">
            <a:avLst/>
          </a:prstGeom>
        </p:spPr>
        <p:txBody>
          <a:bodyPr vert="horz" lIns="91440" tIns="45720" rIns="91440" bIns="45720" rtlCol="0" anchor="ctr">
            <a:normAutofit/>
          </a:bodyPr>
          <a:lstStyle/>
          <a:p>
            <a:pPr marL="69850" algn="l" rtl="0">
              <a:lnSpc>
                <a:spcPct val="90000"/>
              </a:lnSpc>
              <a:spcBef>
                <a:spcPct val="0"/>
              </a:spcBef>
            </a:pPr>
            <a:r>
              <a:rPr lang="en-US" sz="4400" kern="1200" dirty="0">
                <a:solidFill>
                  <a:schemeClr val="tx1"/>
                </a:solidFill>
                <a:latin typeface="+mj-lt"/>
                <a:ea typeface="+mj-ea"/>
                <a:cs typeface="+mj-cs"/>
              </a:rPr>
              <a:t>Our</a:t>
            </a:r>
            <a:r>
              <a:rPr lang="en-US" sz="4400" kern="1200" spc="-210" dirty="0">
                <a:solidFill>
                  <a:schemeClr val="tx1"/>
                </a:solidFill>
                <a:latin typeface="+mj-lt"/>
                <a:ea typeface="+mj-ea"/>
                <a:cs typeface="+mj-cs"/>
              </a:rPr>
              <a:t> </a:t>
            </a:r>
            <a:r>
              <a:rPr lang="en-US" sz="4400" kern="1200" spc="-10" dirty="0">
                <a:solidFill>
                  <a:schemeClr val="tx1"/>
                </a:solidFill>
                <a:latin typeface="+mj-lt"/>
                <a:ea typeface="+mj-ea"/>
                <a:cs typeface="+mj-cs"/>
              </a:rPr>
              <a:t>Services</a:t>
            </a:r>
          </a:p>
        </p:txBody>
      </p:sp>
      <p:sp>
        <p:nvSpPr>
          <p:cNvPr id="7" name="object 7"/>
          <p:cNvSpPr txBox="1"/>
          <p:nvPr/>
        </p:nvSpPr>
        <p:spPr>
          <a:xfrm>
            <a:off x="304800" y="2647949"/>
            <a:ext cx="4349497" cy="3529013"/>
          </a:xfrm>
          <a:prstGeom prst="rect">
            <a:avLst/>
          </a:prstGeom>
        </p:spPr>
        <p:txBody>
          <a:bodyPr vert="horz" lIns="91440" tIns="45720" rIns="91440" bIns="45720" rtlCol="0">
            <a:normAutofit fontScale="92500"/>
          </a:bodyPr>
          <a:lstStyle/>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Agri-Climatic Zone Mapping</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Soil Profile Analysis</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Water Resource Assessment</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Crop Suitability Assessment</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GIS-Based Land Use Mapping</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Market Accessibility Mapping</a:t>
            </a:r>
          </a:p>
          <a:p>
            <a:pPr marL="298450" marR="487045" indent="-228600" algn="l" rtl="0">
              <a:lnSpc>
                <a:spcPct val="150000"/>
              </a:lnSpc>
              <a:spcBef>
                <a:spcPts val="100"/>
              </a:spcBef>
              <a:buFont typeface="Arial" panose="020B0604020202020204" pitchFamily="34" charset="0"/>
              <a:buChar char="•"/>
              <a:tabLst>
                <a:tab pos="298450" algn="l"/>
              </a:tabLst>
            </a:pPr>
            <a:r>
              <a:rPr lang="en-US" sz="2000" kern="1200" dirty="0">
                <a:solidFill>
                  <a:schemeClr val="tx1"/>
                </a:solidFill>
                <a:latin typeface="+mn-lt"/>
                <a:ea typeface="+mn-ea"/>
                <a:cs typeface="+mn-cs"/>
              </a:rPr>
              <a:t>Climatic Risk &amp; Mitigation Strategy</a:t>
            </a:r>
          </a:p>
        </p:txBody>
      </p:sp>
      <p:pic>
        <p:nvPicPr>
          <p:cNvPr id="2050" name="Picture 2" descr="How Technology can Benefit Agriculture and Farmers in India">
            <a:extLst>
              <a:ext uri="{FF2B5EF4-FFF2-40B4-BE49-F238E27FC236}">
                <a16:creationId xmlns:a16="http://schemas.microsoft.com/office/drawing/2014/main" id="{A0CAE579-4366-C543-784B-CCDB2511B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078" r="12395" b="-2"/>
          <a:stretch/>
        </p:blipFill>
        <p:spPr bwMode="auto">
          <a:xfrm>
            <a:off x="4726375" y="-3"/>
            <a:ext cx="4228635" cy="3694372"/>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A Soil Profile | Natural Resources Conservation Service">
            <a:extLst>
              <a:ext uri="{FF2B5EF4-FFF2-40B4-BE49-F238E27FC236}">
                <a16:creationId xmlns:a16="http://schemas.microsoft.com/office/drawing/2014/main" id="{643F9446-4AF0-1D12-C593-78F2E0939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881"/>
          <a:stretch/>
        </p:blipFill>
        <p:spPr bwMode="auto">
          <a:xfrm>
            <a:off x="9082588" y="-3"/>
            <a:ext cx="3109415" cy="369437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IS Based Existing Land Use (Digital) in Pune | ID: 19144335388">
            <a:extLst>
              <a:ext uri="{FF2B5EF4-FFF2-40B4-BE49-F238E27FC236}">
                <a16:creationId xmlns:a16="http://schemas.microsoft.com/office/drawing/2014/main" id="{82E56C83-7A92-C173-81A2-552B5A8319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663" r="3" b="3"/>
          <a:stretch/>
        </p:blipFill>
        <p:spPr bwMode="auto">
          <a:xfrm>
            <a:off x="4726725" y="3802960"/>
            <a:ext cx="4228282" cy="3055043"/>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pic>
        <p:nvPicPr>
          <p:cNvPr id="3074" name="Picture 2" descr="Agro climatic zones in India | Agriculture">
            <a:extLst>
              <a:ext uri="{FF2B5EF4-FFF2-40B4-BE49-F238E27FC236}">
                <a16:creationId xmlns:a16="http://schemas.microsoft.com/office/drawing/2014/main" id="{0649B493-1A79-2652-51BE-3CBEDCB954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05" b="-5"/>
          <a:stretch/>
        </p:blipFill>
        <p:spPr bwMode="auto">
          <a:xfrm>
            <a:off x="9082585" y="3802960"/>
            <a:ext cx="3109415" cy="3055043"/>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6"/>
          <p:cNvSpPr txBox="1"/>
          <p:nvPr/>
        </p:nvSpPr>
        <p:spPr>
          <a:xfrm>
            <a:off x="4726375" y="3324932"/>
            <a:ext cx="4228635" cy="369437"/>
          </a:xfrm>
          <a:prstGeom prst="rect">
            <a:avLst/>
          </a:prstGeom>
          <a:solidFill>
            <a:srgbClr val="000000">
              <a:alpha val="50000"/>
            </a:srgbClr>
          </a:solidFill>
          <a:ln>
            <a:noFill/>
          </a:ln>
        </p:spPr>
        <p:txBody>
          <a:bodyPr vert="horz" wrap="square" lIns="0" tIns="12700" rIns="0" bIns="0" rtlCol="0">
            <a:noAutofit/>
          </a:bodyPr>
          <a:lstStyle/>
          <a:p>
            <a:pPr marL="12700" algn="ctr">
              <a:spcBef>
                <a:spcPts val="100"/>
              </a:spcBef>
            </a:pPr>
            <a:r>
              <a:rPr lang="en-US" sz="1300" b="1">
                <a:solidFill>
                  <a:srgbClr val="FFFFFF"/>
                </a:solidFill>
                <a:latin typeface="+mn-lt"/>
                <a:ea typeface="+mn-ea"/>
                <a:cs typeface="+mn-cs"/>
              </a:rPr>
              <a:t>Geographical Analysis</a:t>
            </a:r>
            <a:endParaRPr lang="en-US" sz="1300">
              <a:solidFill>
                <a:srgbClr val="FFFFFF"/>
              </a:solidFill>
              <a:latin typeface="+mn-lt"/>
              <a:ea typeface="+mn-ea"/>
              <a:cs typeface="+mn-cs"/>
            </a:endParaRPr>
          </a:p>
        </p:txBody>
      </p:sp>
      <p:sp>
        <p:nvSpPr>
          <p:cNvPr id="2" name="object 6">
            <a:extLst>
              <a:ext uri="{FF2B5EF4-FFF2-40B4-BE49-F238E27FC236}">
                <a16:creationId xmlns:a16="http://schemas.microsoft.com/office/drawing/2014/main" id="{FFD1E4FD-B951-B46D-A7EC-F8CD875E5972}"/>
              </a:ext>
            </a:extLst>
          </p:cNvPr>
          <p:cNvSpPr txBox="1"/>
          <p:nvPr/>
        </p:nvSpPr>
        <p:spPr>
          <a:xfrm>
            <a:off x="457200" y="2209800"/>
            <a:ext cx="2895600" cy="320601"/>
          </a:xfrm>
          <a:prstGeom prst="rect">
            <a:avLst/>
          </a:prstGeom>
        </p:spPr>
        <p:txBody>
          <a:bodyPr vert="horz" wrap="square" lIns="0" tIns="12700" rIns="0" bIns="0" rtlCol="0">
            <a:spAutoFit/>
          </a:bodyPr>
          <a:lstStyle/>
          <a:p>
            <a:pPr marL="12700">
              <a:lnSpc>
                <a:spcPct val="100000"/>
              </a:lnSpc>
              <a:spcBef>
                <a:spcPts val="100"/>
              </a:spcBef>
            </a:pPr>
            <a:r>
              <a:rPr lang="en-US" sz="2000" b="1" dirty="0">
                <a:latin typeface="+mn-lt"/>
                <a:cs typeface="Times New Roman"/>
              </a:rPr>
              <a:t>Geographical Analysis</a:t>
            </a:r>
            <a:endParaRPr sz="2000" dirty="0">
              <a:latin typeface="+mn-lt"/>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67F0F67-9CDE-66FA-7804-F41D30385D0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ADF8B76-D1FE-211A-E307-2A8C8F14BF98}"/>
              </a:ext>
            </a:extLst>
          </p:cNvPr>
          <p:cNvSpPr txBox="1">
            <a:spLocks noGrp="1"/>
          </p:cNvSpPr>
          <p:nvPr>
            <p:ph type="title"/>
          </p:nvPr>
        </p:nvSpPr>
        <p:spPr>
          <a:xfrm>
            <a:off x="228600" y="304800"/>
            <a:ext cx="9364345" cy="635000"/>
          </a:xfrm>
          <a:prstGeom prst="rect">
            <a:avLst/>
          </a:prstGeom>
        </p:spPr>
        <p:txBody>
          <a:bodyPr vert="horz" wrap="square" lIns="91440" tIns="45720" rIns="91440" bIns="45720" rtlCol="0" anchor="ctr">
            <a:normAutofit fontScale="90000"/>
          </a:bodyPr>
          <a:lstStyle/>
          <a:p>
            <a:pPr marL="69850" algn="l" rtl="0">
              <a:lnSpc>
                <a:spcPct val="90000"/>
              </a:lnSpc>
              <a:spcBef>
                <a:spcPct val="0"/>
              </a:spcBef>
            </a:pPr>
            <a:r>
              <a:rPr sz="4400" kern="1200" dirty="0">
                <a:solidFill>
                  <a:schemeClr val="tx1"/>
                </a:solidFill>
                <a:latin typeface="+mj-lt"/>
                <a:cs typeface="+mj-cs"/>
              </a:rPr>
              <a:t>Our Services</a:t>
            </a:r>
          </a:p>
        </p:txBody>
      </p:sp>
      <p:pic>
        <p:nvPicPr>
          <p:cNvPr id="2054" name="Picture 6" descr="High-Value Crops Help Central Asia Revitalize Agriculture Sector |  Development Asia">
            <a:extLst>
              <a:ext uri="{FF2B5EF4-FFF2-40B4-BE49-F238E27FC236}">
                <a16:creationId xmlns:a16="http://schemas.microsoft.com/office/drawing/2014/main" id="{04B31D7F-0197-966E-B6E2-521AEBA6B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28600"/>
            <a:ext cx="3124200" cy="25908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4703C80-5156-BAB0-9A27-CAF0000DBC77}"/>
              </a:ext>
            </a:extLst>
          </p:cNvPr>
          <p:cNvSpPr txBox="1"/>
          <p:nvPr/>
        </p:nvSpPr>
        <p:spPr>
          <a:xfrm>
            <a:off x="381000" y="1828800"/>
            <a:ext cx="2895600" cy="320601"/>
          </a:xfrm>
          <a:prstGeom prst="rect">
            <a:avLst/>
          </a:prstGeom>
        </p:spPr>
        <p:txBody>
          <a:bodyPr vert="horz" wrap="square" lIns="0" tIns="12700" rIns="0" bIns="0" rtlCol="0">
            <a:spAutoFit/>
          </a:bodyPr>
          <a:lstStyle>
            <a:defPPr>
              <a:defRPr kern="0"/>
            </a:defPPr>
            <a:lvl1pPr marL="12700">
              <a:lnSpc>
                <a:spcPct val="100000"/>
              </a:lnSpc>
              <a:spcBef>
                <a:spcPts val="100"/>
              </a:spcBef>
              <a:defRPr sz="1400" b="1">
                <a:latin typeface="Times New Roman"/>
                <a:cs typeface="Times New Roman"/>
              </a:defRPr>
            </a:lvl1pPr>
          </a:lstStyle>
          <a:p>
            <a:r>
              <a:rPr lang="en-IN" sz="2000" dirty="0">
                <a:latin typeface="+mn-lt"/>
              </a:rPr>
              <a:t>Crop Cultivation Assistance</a:t>
            </a:r>
            <a:endParaRPr lang="en-US" sz="2000" dirty="0">
              <a:latin typeface="+mn-lt"/>
            </a:endParaRPr>
          </a:p>
        </p:txBody>
      </p:sp>
      <p:sp>
        <p:nvSpPr>
          <p:cNvPr id="23" name="object 7">
            <a:extLst>
              <a:ext uri="{FF2B5EF4-FFF2-40B4-BE49-F238E27FC236}">
                <a16:creationId xmlns:a16="http://schemas.microsoft.com/office/drawing/2014/main" id="{06B84D8B-A03C-5093-7040-891F1195C888}"/>
              </a:ext>
            </a:extLst>
          </p:cNvPr>
          <p:cNvSpPr txBox="1"/>
          <p:nvPr/>
        </p:nvSpPr>
        <p:spPr>
          <a:xfrm>
            <a:off x="152400" y="2362200"/>
            <a:ext cx="4953000" cy="3581399"/>
          </a:xfrm>
          <a:prstGeom prst="rect">
            <a:avLst/>
          </a:prstGeom>
        </p:spPr>
        <p:txBody>
          <a:bodyPr vert="horz" lIns="91440" tIns="45720" rIns="91440" bIns="45720" rtlCol="0">
            <a:normAutofit/>
          </a:bodyPr>
          <a:lstStyle>
            <a:defPPr>
              <a:defRPr kern="0"/>
            </a:defPPr>
            <a:lvl1pPr marL="298450" marR="487045" indent="-228600" algn="l" rtl="0">
              <a:lnSpc>
                <a:spcPct val="150000"/>
              </a:lnSpc>
              <a:spcBef>
                <a:spcPts val="100"/>
              </a:spcBef>
              <a:buFont typeface="Arial" panose="020B0604020202020204" pitchFamily="34" charset="0"/>
              <a:buChar char="•"/>
              <a:tabLst>
                <a:tab pos="298450" algn="l"/>
              </a:tabLst>
              <a:defRPr sz="2000" kern="1200">
                <a:solidFill>
                  <a:schemeClr val="tx1"/>
                </a:solidFill>
                <a:latin typeface="+mn-lt"/>
                <a:ea typeface="+mn-ea"/>
                <a:cs typeface="+mn-cs"/>
              </a:defRPr>
            </a:lvl1pPr>
          </a:lstStyle>
          <a:p>
            <a:r>
              <a:rPr lang="en-IN" sz="1800" dirty="0"/>
              <a:t>Crop Selection &amp; Planning</a:t>
            </a:r>
          </a:p>
          <a:p>
            <a:r>
              <a:rPr lang="en-IN" sz="1800" dirty="0"/>
              <a:t>Land Preparation Guidelines</a:t>
            </a:r>
          </a:p>
          <a:p>
            <a:r>
              <a:rPr lang="en-IN" sz="1800" dirty="0"/>
              <a:t>Seed Procurement &amp; Nursery Support</a:t>
            </a:r>
          </a:p>
          <a:p>
            <a:r>
              <a:rPr lang="en-IN" sz="1800" dirty="0"/>
              <a:t>Agronomy &amp; Package of Practices</a:t>
            </a:r>
          </a:p>
          <a:p>
            <a:r>
              <a:rPr lang="en-IN" sz="1800" dirty="0"/>
              <a:t>Pest &amp; Disease Management</a:t>
            </a:r>
          </a:p>
          <a:p>
            <a:r>
              <a:rPr lang="en-IN" sz="1800" dirty="0"/>
              <a:t>Irrigation &amp; Water Management</a:t>
            </a:r>
          </a:p>
          <a:p>
            <a:r>
              <a:rPr lang="en-IN" sz="1800" dirty="0"/>
              <a:t>Harvesting &amp; Post-Harvest Advisory</a:t>
            </a:r>
          </a:p>
          <a:p>
            <a:r>
              <a:rPr lang="en-IN" sz="1800" dirty="0"/>
              <a:t>Training &amp; handholding</a:t>
            </a:r>
            <a:endParaRPr sz="1800" dirty="0"/>
          </a:p>
        </p:txBody>
      </p:sp>
      <p:pic>
        <p:nvPicPr>
          <p:cNvPr id="4098" name="Picture 2" descr="Irrigation Management">
            <a:extLst>
              <a:ext uri="{FF2B5EF4-FFF2-40B4-BE49-F238E27FC236}">
                <a16:creationId xmlns:a16="http://schemas.microsoft.com/office/drawing/2014/main" id="{769679BF-330E-16D2-B88B-E72D36946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0800" y="4038600"/>
            <a:ext cx="3251200" cy="25019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ntegrated Pest Management in Polyhouse Farming: Protecting Your Crops for  Long-term Growth - Agriplast Protected Cultivation">
            <a:extLst>
              <a:ext uri="{FF2B5EF4-FFF2-40B4-BE49-F238E27FC236}">
                <a16:creationId xmlns:a16="http://schemas.microsoft.com/office/drawing/2014/main" id="{18B4831B-ABD6-F010-0CCC-73DFCEB7C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600" y="228600"/>
            <a:ext cx="3335672" cy="25146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Importance Of Post-Harvest Management - ChargeERP Blog">
            <a:extLst>
              <a:ext uri="{FF2B5EF4-FFF2-40B4-BE49-F238E27FC236}">
                <a16:creationId xmlns:a16="http://schemas.microsoft.com/office/drawing/2014/main" id="{C8CBFE02-4A8F-01BD-564C-DA08BBCAFE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2525" y="4114800"/>
            <a:ext cx="3522133" cy="2309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557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EAAB16-093F-8524-A958-A4C73AA0CA54}"/>
            </a:ext>
          </a:extLst>
        </p:cNvPr>
        <p:cNvGrpSpPr/>
        <p:nvPr/>
      </p:nvGrpSpPr>
      <p:grpSpPr>
        <a:xfrm>
          <a:off x="0" y="0"/>
          <a:ext cx="0" cy="0"/>
          <a:chOff x="0" y="0"/>
          <a:chExt cx="0" cy="0"/>
        </a:xfrm>
      </p:grpSpPr>
      <p:pic>
        <p:nvPicPr>
          <p:cNvPr id="2056" name="Picture 8" descr="Modern Agricultural Machinery to Have on A Farm - Agricultural Machinery">
            <a:extLst>
              <a:ext uri="{FF2B5EF4-FFF2-40B4-BE49-F238E27FC236}">
                <a16:creationId xmlns:a16="http://schemas.microsoft.com/office/drawing/2014/main" id="{B7B94200-0AF1-7B3A-9F7D-7A544B9F6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3757691" cy="2590800"/>
          </a:xfrm>
          <a:prstGeom prst="rect">
            <a:avLst/>
          </a:prstGeom>
          <a:noFill/>
          <a:extLst>
            <a:ext uri="{909E8E84-426E-40DD-AFC4-6F175D3DCCD1}">
              <a14:hiddenFill xmlns:a14="http://schemas.microsoft.com/office/drawing/2010/main">
                <a:solidFill>
                  <a:srgbClr val="FFFFFF"/>
                </a:solidFill>
              </a14:hiddenFill>
            </a:ext>
          </a:extLst>
        </p:spPr>
      </p:pic>
      <p:sp>
        <p:nvSpPr>
          <p:cNvPr id="24" name="object 7">
            <a:extLst>
              <a:ext uri="{FF2B5EF4-FFF2-40B4-BE49-F238E27FC236}">
                <a16:creationId xmlns:a16="http://schemas.microsoft.com/office/drawing/2014/main" id="{DFA2303F-1105-FB4E-9D66-85806135A242}"/>
              </a:ext>
            </a:extLst>
          </p:cNvPr>
          <p:cNvSpPr txBox="1"/>
          <p:nvPr/>
        </p:nvSpPr>
        <p:spPr>
          <a:xfrm>
            <a:off x="4267200" y="1828800"/>
            <a:ext cx="4038600" cy="1642053"/>
          </a:xfrm>
          <a:prstGeom prst="rect">
            <a:avLst/>
          </a:prstGeom>
        </p:spPr>
        <p:txBody>
          <a:bodyPr vert="horz" wrap="square" lIns="0" tIns="12700" rIns="0" bIns="0" rtlCol="0">
            <a:spAutoFit/>
          </a:bodyPr>
          <a:lstStyle/>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Mechanization Needs Assessment</a:t>
            </a:r>
          </a:p>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Machinery Planning &amp; Specification Finalization</a:t>
            </a:r>
          </a:p>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Manufacturer Identification &amp; Quotation Collection</a:t>
            </a:r>
          </a:p>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Techno-Commercial Evaluation</a:t>
            </a:r>
          </a:p>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Demonstration &amp; Training</a:t>
            </a:r>
          </a:p>
          <a:p>
            <a:pPr marL="298450" marR="487045" indent="-285750">
              <a:lnSpc>
                <a:spcPct val="143600"/>
              </a:lnSpc>
              <a:spcBef>
                <a:spcPts val="100"/>
              </a:spcBef>
              <a:buFont typeface="Arial MT"/>
              <a:buChar char="•"/>
              <a:tabLst>
                <a:tab pos="298450" algn="l"/>
              </a:tabLst>
            </a:pPr>
            <a:r>
              <a:rPr lang="en-IN" sz="1200" dirty="0">
                <a:latin typeface="+mn-lt"/>
                <a:cs typeface="Times New Roman" panose="02020603050405020304" pitchFamily="18" charset="0"/>
              </a:rPr>
              <a:t>Maintenance &amp; Support</a:t>
            </a:r>
          </a:p>
        </p:txBody>
      </p:sp>
      <p:sp>
        <p:nvSpPr>
          <p:cNvPr id="25" name="TextBox 24">
            <a:extLst>
              <a:ext uri="{FF2B5EF4-FFF2-40B4-BE49-F238E27FC236}">
                <a16:creationId xmlns:a16="http://schemas.microsoft.com/office/drawing/2014/main" id="{63518E8E-9D95-CCC2-7481-61A648DE4964}"/>
              </a:ext>
            </a:extLst>
          </p:cNvPr>
          <p:cNvSpPr txBox="1"/>
          <p:nvPr/>
        </p:nvSpPr>
        <p:spPr>
          <a:xfrm>
            <a:off x="4343400" y="914400"/>
            <a:ext cx="3048000" cy="566822"/>
          </a:xfrm>
          <a:prstGeom prst="rect">
            <a:avLst/>
          </a:prstGeom>
        </p:spPr>
        <p:txBody>
          <a:bodyPr vert="horz" wrap="square" lIns="0" tIns="12700" rIns="0" bIns="0" rtlCol="0">
            <a:spAutoFit/>
          </a:bodyPr>
          <a:lstStyle>
            <a:defPPr>
              <a:defRPr kern="0"/>
            </a:defPPr>
            <a:lvl1pPr marL="12700">
              <a:lnSpc>
                <a:spcPct val="100000"/>
              </a:lnSpc>
              <a:spcBef>
                <a:spcPts val="100"/>
              </a:spcBef>
              <a:defRPr sz="1400" b="1">
                <a:latin typeface="Times New Roman"/>
                <a:cs typeface="Times New Roman"/>
              </a:defRPr>
            </a:lvl1pPr>
          </a:lstStyle>
          <a:p>
            <a:r>
              <a:rPr lang="en-IN" sz="1800" dirty="0">
                <a:latin typeface="+mn-lt"/>
              </a:rPr>
              <a:t>Advanced Machines &amp; Equipment's</a:t>
            </a:r>
            <a:endParaRPr lang="en-US" sz="1800" dirty="0">
              <a:latin typeface="+mn-lt"/>
            </a:endParaRPr>
          </a:p>
        </p:txBody>
      </p:sp>
      <p:sp>
        <p:nvSpPr>
          <p:cNvPr id="5" name="object 3">
            <a:extLst>
              <a:ext uri="{FF2B5EF4-FFF2-40B4-BE49-F238E27FC236}">
                <a16:creationId xmlns:a16="http://schemas.microsoft.com/office/drawing/2014/main" id="{2A1FBB64-02D0-29B0-C6C7-F847673AD578}"/>
              </a:ext>
            </a:extLst>
          </p:cNvPr>
          <p:cNvSpPr txBox="1">
            <a:spLocks/>
          </p:cNvSpPr>
          <p:nvPr/>
        </p:nvSpPr>
        <p:spPr>
          <a:xfrm>
            <a:off x="228600" y="304800"/>
            <a:ext cx="9364345" cy="622222"/>
          </a:xfrm>
          <a:prstGeom prst="rect">
            <a:avLst/>
          </a:prstGeom>
        </p:spPr>
        <p:txBody>
          <a:bodyPr vert="horz" wrap="square" lIns="91440" tIns="45720" rIns="91440" bIns="45720" rtlCol="0" anchor="ctr">
            <a:normAutofit fontScale="90000" lnSpcReduction="10000"/>
          </a:bodyPr>
          <a:lstStyle>
            <a:lvl1pPr>
              <a:defRPr sz="4000" b="1" i="0">
                <a:solidFill>
                  <a:srgbClr val="1F4E79"/>
                </a:solidFill>
                <a:latin typeface="Times New Roman"/>
                <a:ea typeface="+mj-ea"/>
                <a:cs typeface="Times New Roman"/>
              </a:defRPr>
            </a:lvl1pPr>
          </a:lstStyle>
          <a:p>
            <a:pPr marL="69850" algn="l" rtl="0">
              <a:lnSpc>
                <a:spcPct val="90000"/>
              </a:lnSpc>
              <a:spcBef>
                <a:spcPct val="0"/>
              </a:spcBef>
            </a:pPr>
            <a:r>
              <a:rPr lang="en-IN" sz="4400" kern="1200">
                <a:solidFill>
                  <a:schemeClr val="tx1"/>
                </a:solidFill>
                <a:latin typeface="+mj-lt"/>
                <a:cs typeface="+mj-cs"/>
              </a:rPr>
              <a:t>Our Services</a:t>
            </a:r>
            <a:endParaRPr lang="en-IN" sz="4400" kern="1200" dirty="0">
              <a:solidFill>
                <a:schemeClr val="tx1"/>
              </a:solidFill>
              <a:latin typeface="+mj-lt"/>
              <a:cs typeface="+mj-cs"/>
            </a:endParaRPr>
          </a:p>
        </p:txBody>
      </p:sp>
      <p:pic>
        <p:nvPicPr>
          <p:cNvPr id="8" name="Picture 7">
            <a:extLst>
              <a:ext uri="{FF2B5EF4-FFF2-40B4-BE49-F238E27FC236}">
                <a16:creationId xmlns:a16="http://schemas.microsoft.com/office/drawing/2014/main" id="{94DB0752-7EB0-8E7C-DEAD-5C332C4D59B7}"/>
              </a:ext>
            </a:extLst>
          </p:cNvPr>
          <p:cNvPicPr>
            <a:picLocks noChangeAspect="1"/>
          </p:cNvPicPr>
          <p:nvPr/>
        </p:nvPicPr>
        <p:blipFill>
          <a:blip r:embed="rId3"/>
          <a:stretch>
            <a:fillRect/>
          </a:stretch>
        </p:blipFill>
        <p:spPr>
          <a:xfrm>
            <a:off x="3657600" y="3806849"/>
            <a:ext cx="3829050" cy="2974951"/>
          </a:xfrm>
          <a:prstGeom prst="rect">
            <a:avLst/>
          </a:prstGeom>
        </p:spPr>
      </p:pic>
      <p:pic>
        <p:nvPicPr>
          <p:cNvPr id="9" name="Picture 8">
            <a:extLst>
              <a:ext uri="{FF2B5EF4-FFF2-40B4-BE49-F238E27FC236}">
                <a16:creationId xmlns:a16="http://schemas.microsoft.com/office/drawing/2014/main" id="{67288EEE-0B08-FC39-1682-3B93C08A8020}"/>
              </a:ext>
            </a:extLst>
          </p:cNvPr>
          <p:cNvPicPr>
            <a:picLocks noChangeAspect="1"/>
          </p:cNvPicPr>
          <p:nvPr/>
        </p:nvPicPr>
        <p:blipFill>
          <a:blip r:embed="rId4"/>
          <a:stretch>
            <a:fillRect/>
          </a:stretch>
        </p:blipFill>
        <p:spPr>
          <a:xfrm>
            <a:off x="7848600" y="1066800"/>
            <a:ext cx="3530600" cy="2431028"/>
          </a:xfrm>
          <a:prstGeom prst="rect">
            <a:avLst/>
          </a:prstGeom>
        </p:spPr>
      </p:pic>
    </p:spTree>
    <p:extLst>
      <p:ext uri="{BB962C8B-B14F-4D97-AF65-F5344CB8AC3E}">
        <p14:creationId xmlns:p14="http://schemas.microsoft.com/office/powerpoint/2010/main" val="223352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701D9C9-9DEF-CC38-9AB2-D387396E32A4}"/>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7D5A617A-B46E-BC65-D860-FE2A730C9AF3}"/>
              </a:ext>
            </a:extLst>
          </p:cNvPr>
          <p:cNvSpPr txBox="1"/>
          <p:nvPr/>
        </p:nvSpPr>
        <p:spPr>
          <a:xfrm>
            <a:off x="457200" y="1219200"/>
            <a:ext cx="3048000" cy="289823"/>
          </a:xfrm>
          <a:prstGeom prst="rect">
            <a:avLst/>
          </a:prstGeom>
        </p:spPr>
        <p:txBody>
          <a:bodyPr vert="horz" wrap="square" lIns="0" tIns="12700" rIns="0" bIns="0" rtlCol="0">
            <a:spAutoFit/>
          </a:bodyPr>
          <a:lstStyle>
            <a:defPPr>
              <a:defRPr kern="0"/>
            </a:defPPr>
            <a:lvl1pPr marL="12700">
              <a:lnSpc>
                <a:spcPct val="100000"/>
              </a:lnSpc>
              <a:spcBef>
                <a:spcPts val="100"/>
              </a:spcBef>
              <a:defRPr sz="1400" b="1">
                <a:latin typeface="Times New Roman"/>
                <a:cs typeface="Times New Roman"/>
              </a:defRPr>
            </a:lvl1pPr>
          </a:lstStyle>
          <a:p>
            <a:r>
              <a:rPr lang="en-IN" sz="1800" dirty="0">
                <a:latin typeface="+mn-lt"/>
              </a:rPr>
              <a:t>Agri Value Additions</a:t>
            </a:r>
            <a:endParaRPr lang="en-US" sz="1800" dirty="0">
              <a:latin typeface="+mn-lt"/>
            </a:endParaRPr>
          </a:p>
        </p:txBody>
      </p:sp>
      <p:sp>
        <p:nvSpPr>
          <p:cNvPr id="5" name="object 3">
            <a:extLst>
              <a:ext uri="{FF2B5EF4-FFF2-40B4-BE49-F238E27FC236}">
                <a16:creationId xmlns:a16="http://schemas.microsoft.com/office/drawing/2014/main" id="{668E3748-D58D-4C0F-A7D9-17B91C2FF03F}"/>
              </a:ext>
            </a:extLst>
          </p:cNvPr>
          <p:cNvSpPr txBox="1">
            <a:spLocks/>
          </p:cNvSpPr>
          <p:nvPr/>
        </p:nvSpPr>
        <p:spPr>
          <a:xfrm>
            <a:off x="228600" y="304800"/>
            <a:ext cx="9364345" cy="622222"/>
          </a:xfrm>
          <a:prstGeom prst="rect">
            <a:avLst/>
          </a:prstGeom>
        </p:spPr>
        <p:txBody>
          <a:bodyPr vert="horz" wrap="square" lIns="91440" tIns="45720" rIns="91440" bIns="45720" rtlCol="0" anchor="ctr">
            <a:normAutofit fontScale="90000" lnSpcReduction="10000"/>
          </a:bodyPr>
          <a:lstStyle>
            <a:lvl1pPr>
              <a:defRPr sz="4000" b="1" i="0">
                <a:solidFill>
                  <a:srgbClr val="1F4E79"/>
                </a:solidFill>
                <a:latin typeface="Times New Roman"/>
                <a:ea typeface="+mj-ea"/>
                <a:cs typeface="Times New Roman"/>
              </a:defRPr>
            </a:lvl1pPr>
          </a:lstStyle>
          <a:p>
            <a:pPr marL="69850" algn="l" rtl="0">
              <a:lnSpc>
                <a:spcPct val="90000"/>
              </a:lnSpc>
              <a:spcBef>
                <a:spcPct val="0"/>
              </a:spcBef>
            </a:pPr>
            <a:r>
              <a:rPr lang="en-IN" sz="4400" kern="1200">
                <a:solidFill>
                  <a:schemeClr val="tx1"/>
                </a:solidFill>
                <a:latin typeface="+mj-lt"/>
                <a:cs typeface="+mj-cs"/>
              </a:rPr>
              <a:t>Our Services</a:t>
            </a:r>
            <a:endParaRPr lang="en-IN" sz="4400" kern="1200" dirty="0">
              <a:solidFill>
                <a:schemeClr val="tx1"/>
              </a:solidFill>
              <a:latin typeface="+mj-lt"/>
              <a:cs typeface="+mj-cs"/>
            </a:endParaRPr>
          </a:p>
        </p:txBody>
      </p:sp>
      <p:pic>
        <p:nvPicPr>
          <p:cNvPr id="2050" name="Picture 2" descr="Primary Vs Secondary Processing">
            <a:extLst>
              <a:ext uri="{FF2B5EF4-FFF2-40B4-BE49-F238E27FC236}">
                <a16:creationId xmlns:a16="http://schemas.microsoft.com/office/drawing/2014/main" id="{102336ED-403A-D6B6-CC19-83E5D5E16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28600"/>
            <a:ext cx="2438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F0ED7F-A684-818F-AD8E-16F017B819CB}"/>
              </a:ext>
            </a:extLst>
          </p:cNvPr>
          <p:cNvPicPr>
            <a:picLocks noChangeAspect="1"/>
          </p:cNvPicPr>
          <p:nvPr/>
        </p:nvPicPr>
        <p:blipFill>
          <a:blip r:embed="rId3"/>
          <a:stretch>
            <a:fillRect/>
          </a:stretch>
        </p:blipFill>
        <p:spPr>
          <a:xfrm>
            <a:off x="8534400" y="1066800"/>
            <a:ext cx="2597150" cy="2280600"/>
          </a:xfrm>
          <a:prstGeom prst="rect">
            <a:avLst/>
          </a:prstGeom>
        </p:spPr>
      </p:pic>
      <p:pic>
        <p:nvPicPr>
          <p:cNvPr id="6" name="Picture 5">
            <a:extLst>
              <a:ext uri="{FF2B5EF4-FFF2-40B4-BE49-F238E27FC236}">
                <a16:creationId xmlns:a16="http://schemas.microsoft.com/office/drawing/2014/main" id="{1EECEB58-DAED-CDD7-F5D0-78DAAB0BEB57}"/>
              </a:ext>
            </a:extLst>
          </p:cNvPr>
          <p:cNvPicPr>
            <a:picLocks noChangeAspect="1"/>
          </p:cNvPicPr>
          <p:nvPr/>
        </p:nvPicPr>
        <p:blipFill>
          <a:blip r:embed="rId4"/>
          <a:stretch>
            <a:fillRect/>
          </a:stretch>
        </p:blipFill>
        <p:spPr>
          <a:xfrm>
            <a:off x="6400800" y="3657600"/>
            <a:ext cx="2804620" cy="1854200"/>
          </a:xfrm>
          <a:prstGeom prst="rect">
            <a:avLst/>
          </a:prstGeom>
        </p:spPr>
      </p:pic>
      <p:pic>
        <p:nvPicPr>
          <p:cNvPr id="2052" name="Picture 4" descr="Food Quality Control Images – Browse 119,171 Stock Photos, Vectors, and  Video | Adobe Stock">
            <a:extLst>
              <a:ext uri="{FF2B5EF4-FFF2-40B4-BE49-F238E27FC236}">
                <a16:creationId xmlns:a16="http://schemas.microsoft.com/office/drawing/2014/main" id="{FDBAAD1D-4211-DE8E-3558-D98458EF22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1200" y="4114800"/>
            <a:ext cx="2330449" cy="19040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56" name="TextBox 2">
            <a:extLst>
              <a:ext uri="{FF2B5EF4-FFF2-40B4-BE49-F238E27FC236}">
                <a16:creationId xmlns:a16="http://schemas.microsoft.com/office/drawing/2014/main" id="{0D4A0F01-CFC6-13CC-E01D-DCEBA66726F9}"/>
              </a:ext>
            </a:extLst>
          </p:cNvPr>
          <p:cNvGraphicFramePr/>
          <p:nvPr/>
        </p:nvGraphicFramePr>
        <p:xfrm>
          <a:off x="304800" y="1676400"/>
          <a:ext cx="6100010" cy="386971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13508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p:cNvPicPr/>
          <p:nvPr/>
        </p:nvPicPr>
        <p:blipFill>
          <a:blip r:embed="rId2" cstate="print"/>
          <a:srcRect t="15095" r="-1" b="22952"/>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Cultivating Success: Agrotmissa's Agricultural Project and Financial  Consulting Redefining Farming Futures” – Agrotmissa">
            <a:extLst>
              <a:ext uri="{FF2B5EF4-FFF2-40B4-BE49-F238E27FC236}">
                <a16:creationId xmlns:a16="http://schemas.microsoft.com/office/drawing/2014/main" id="{914D0496-D945-7613-4CE5-74A546362E68}"/>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t="2975" b="2460"/>
          <a:stretch/>
        </p:blipFill>
        <p:spPr bwMode="auto">
          <a:xfrm>
            <a:off x="4762" y="10"/>
            <a:ext cx="12187238" cy="685799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D3B7507-1F0F-873F-CCB0-4F4E31A9783D}"/>
              </a:ext>
            </a:extLst>
          </p:cNvPr>
          <p:cNvSpPr txBox="1"/>
          <p:nvPr/>
        </p:nvSpPr>
        <p:spPr>
          <a:xfrm>
            <a:off x="0" y="2133600"/>
            <a:ext cx="5143500" cy="4495800"/>
          </a:xfrm>
          <a:prstGeom prst="rect">
            <a:avLst/>
          </a:prstGeom>
        </p:spPr>
        <p:txBody>
          <a:bodyPr vert="horz" lIns="91440" tIns="45720" rIns="91440" bIns="45720" rtlCol="0">
            <a:normAutofit/>
          </a:bodyPr>
          <a:lstStyle/>
          <a:p>
            <a:pPr algn="just" rtl="0">
              <a:lnSpc>
                <a:spcPct val="150000"/>
              </a:lnSpc>
              <a:spcAft>
                <a:spcPts val="600"/>
              </a:spcAft>
            </a:pPr>
            <a:r>
              <a:rPr lang="en-US" sz="1000" b="1" kern="1200" dirty="0">
                <a:solidFill>
                  <a:schemeClr val="tx1"/>
                </a:solidFill>
                <a:latin typeface="+mn-lt"/>
                <a:ea typeface="+mn-ea"/>
                <a:cs typeface="+mn-cs"/>
              </a:rPr>
              <a:t>Dr. Shankar – Senior Agriculture Advisor (Rtd. Vice Chancellor from Horticulture University)</a:t>
            </a:r>
          </a:p>
          <a:p>
            <a:pPr algn="just" rtl="0">
              <a:lnSpc>
                <a:spcPct val="150000"/>
              </a:lnSpc>
              <a:spcAft>
                <a:spcPts val="600"/>
              </a:spcAft>
            </a:pPr>
            <a:r>
              <a:rPr lang="en-US" sz="900" b="1" kern="1200" dirty="0">
                <a:solidFill>
                  <a:schemeClr val="tx1"/>
                </a:solidFill>
                <a:latin typeface="+mn-lt"/>
                <a:ea typeface="+mn-ea"/>
                <a:cs typeface="+mn-cs"/>
              </a:rPr>
              <a:t>Experience: 35+ Years | Domain Expertise: Crop Cultivation, Large-Scale Farm Management, Agri Execution Strategy</a:t>
            </a:r>
          </a:p>
          <a:p>
            <a:pPr algn="just" rtl="0">
              <a:lnSpc>
                <a:spcPct val="150000"/>
              </a:lnSpc>
              <a:spcAft>
                <a:spcPts val="600"/>
              </a:spcAft>
            </a:pPr>
            <a:r>
              <a:rPr lang="en-US" sz="900" b="1" kern="1200" dirty="0">
                <a:solidFill>
                  <a:schemeClr val="tx1"/>
                </a:solidFill>
                <a:latin typeface="+mn-lt"/>
                <a:ea typeface="+mn-ea"/>
                <a:cs typeface="+mn-cs"/>
              </a:rPr>
              <a:t>Mr. Shankar is a seasoned agricultural expert with over three decades of hands-on experience in planning, managing, and executing cultivation across diverse </a:t>
            </a:r>
            <a:r>
              <a:rPr lang="en-US" sz="900" b="1" kern="1200" dirty="0" err="1">
                <a:solidFill>
                  <a:schemeClr val="tx1"/>
                </a:solidFill>
                <a:latin typeface="+mn-lt"/>
                <a:ea typeface="+mn-ea"/>
                <a:cs typeface="+mn-cs"/>
              </a:rPr>
              <a:t>agro</a:t>
            </a:r>
            <a:r>
              <a:rPr lang="en-US" sz="900" b="1" kern="1200" dirty="0">
                <a:solidFill>
                  <a:schemeClr val="tx1"/>
                </a:solidFill>
                <a:latin typeface="+mn-lt"/>
                <a:ea typeface="+mn-ea"/>
                <a:cs typeface="+mn-cs"/>
              </a:rPr>
              <a:t>-climatic zones. With a deep-rooted understanding of traditional and modern farming practices, he has successfully led and supervised cultivation across 2000+ acres, spanning a wide variety of crops including fruits, vegetables, cereals, pulses, oilseeds, horticultural, and medicinal plants.</a:t>
            </a:r>
          </a:p>
          <a:p>
            <a:pPr algn="just" rtl="0">
              <a:lnSpc>
                <a:spcPct val="150000"/>
              </a:lnSpc>
              <a:spcAft>
                <a:spcPts val="600"/>
              </a:spcAft>
            </a:pPr>
            <a:r>
              <a:rPr lang="en-US" sz="900" b="1" kern="1200" dirty="0">
                <a:solidFill>
                  <a:schemeClr val="tx1"/>
                </a:solidFill>
                <a:latin typeface="+mn-lt"/>
                <a:ea typeface="+mn-ea"/>
                <a:cs typeface="+mn-cs"/>
              </a:rPr>
              <a:t>His core strengths lie in:</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Designing location-specific crop cycles and farm layouts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Managing end-to-end farm operations including land preparation, sowing, pest control, irrigation, and harvesting</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Introducing sustainable practices such as integrated nutrient management, organic farming, and drip irrigation</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Mentoring field teams, training farmers, and ensuring quality compliance in all stages of cultivation</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Coordinating with government bodies and </a:t>
            </a:r>
            <a:r>
              <a:rPr lang="en-US" sz="900" b="1" kern="1200" dirty="0" err="1">
                <a:solidFill>
                  <a:schemeClr val="tx1"/>
                </a:solidFill>
                <a:latin typeface="+mn-lt"/>
                <a:ea typeface="+mn-ea"/>
                <a:cs typeface="+mn-cs"/>
              </a:rPr>
              <a:t>agri</a:t>
            </a:r>
            <a:r>
              <a:rPr lang="en-US" sz="900" b="1" kern="1200" dirty="0">
                <a:solidFill>
                  <a:schemeClr val="tx1"/>
                </a:solidFill>
                <a:latin typeface="+mn-lt"/>
                <a:ea typeface="+mn-ea"/>
                <a:cs typeface="+mn-cs"/>
              </a:rPr>
              <a:t>-institutions for field trials and adoption of new technologies</a:t>
            </a:r>
          </a:p>
        </p:txBody>
      </p:sp>
      <p:sp>
        <p:nvSpPr>
          <p:cNvPr id="9" name="object 4">
            <a:extLst>
              <a:ext uri="{FF2B5EF4-FFF2-40B4-BE49-F238E27FC236}">
                <a16:creationId xmlns:a16="http://schemas.microsoft.com/office/drawing/2014/main" id="{88AC2583-B544-778D-8935-3DFA57FEA54B}"/>
              </a:ext>
            </a:extLst>
          </p:cNvPr>
          <p:cNvSpPr txBox="1">
            <a:spLocks/>
          </p:cNvSpPr>
          <p:nvPr/>
        </p:nvSpPr>
        <p:spPr>
          <a:xfrm>
            <a:off x="2895600" y="14287"/>
            <a:ext cx="5562599" cy="680712"/>
          </a:xfrm>
          <a:prstGeom prst="rect">
            <a:avLst/>
          </a:prstGeom>
        </p:spPr>
        <p:txBody>
          <a:bodyPr vert="horz" wrap="square" lIns="91440" tIns="45720" rIns="91440" bIns="45720" rtlCol="0" anchor="ctr">
            <a:normAutofit/>
          </a:bodyPr>
          <a:lstStyle>
            <a:lvl1pPr>
              <a:defRPr sz="4000" b="1" i="0">
                <a:solidFill>
                  <a:srgbClr val="1F4E79"/>
                </a:solidFill>
                <a:latin typeface="Times New Roman"/>
                <a:ea typeface="+mj-ea"/>
                <a:cs typeface="Times New Roman"/>
              </a:defRPr>
            </a:lvl1pPr>
          </a:lstStyle>
          <a:p>
            <a:pPr marL="13970" algn="l" rtl="0">
              <a:lnSpc>
                <a:spcPct val="90000"/>
              </a:lnSpc>
              <a:spcBef>
                <a:spcPct val="0"/>
              </a:spcBef>
            </a:pPr>
            <a:r>
              <a:rPr lang="en-US" kern="1200" spc="-95">
                <a:solidFill>
                  <a:schemeClr val="tx1"/>
                </a:solidFill>
                <a:latin typeface="+mj-lt"/>
                <a:cs typeface="+mj-cs"/>
              </a:rPr>
              <a:t>Our Core Team Members</a:t>
            </a:r>
            <a:endParaRPr lang="en-US" kern="1200" spc="-50" dirty="0">
              <a:solidFill>
                <a:schemeClr val="tx1"/>
              </a:solidFill>
              <a:latin typeface="+mj-lt"/>
              <a:cs typeface="+mj-cs"/>
            </a:endParaRPr>
          </a:p>
        </p:txBody>
      </p:sp>
      <p:sp>
        <p:nvSpPr>
          <p:cNvPr id="3" name="TextBox 2">
            <a:extLst>
              <a:ext uri="{FF2B5EF4-FFF2-40B4-BE49-F238E27FC236}">
                <a16:creationId xmlns:a16="http://schemas.microsoft.com/office/drawing/2014/main" id="{693751FA-BA0A-1665-ED4A-A5B9E83D82DF}"/>
              </a:ext>
            </a:extLst>
          </p:cNvPr>
          <p:cNvSpPr txBox="1"/>
          <p:nvPr/>
        </p:nvSpPr>
        <p:spPr>
          <a:xfrm>
            <a:off x="5715000" y="2209800"/>
            <a:ext cx="6019800" cy="4267200"/>
          </a:xfrm>
          <a:prstGeom prst="rect">
            <a:avLst/>
          </a:prstGeom>
        </p:spPr>
        <p:txBody>
          <a:bodyPr vert="horz" lIns="91440" tIns="45720" rIns="91440" bIns="45720" rtlCol="0">
            <a:noAutofit/>
          </a:bodyPr>
          <a:lstStyle/>
          <a:p>
            <a:pPr algn="just" rtl="0">
              <a:lnSpc>
                <a:spcPct val="150000"/>
              </a:lnSpc>
              <a:spcAft>
                <a:spcPts val="600"/>
              </a:spcAft>
            </a:pPr>
            <a:r>
              <a:rPr lang="en-US" sz="1000" b="1" kern="1200" dirty="0">
                <a:solidFill>
                  <a:schemeClr val="tx1"/>
                </a:solidFill>
                <a:latin typeface="+mn-lt"/>
                <a:ea typeface="+mn-ea"/>
                <a:cs typeface="+mn-cs"/>
              </a:rPr>
              <a:t>Mr. Sivakumar – Chief Technical Manager</a:t>
            </a:r>
          </a:p>
          <a:p>
            <a:pPr algn="just" rtl="0">
              <a:lnSpc>
                <a:spcPct val="150000"/>
              </a:lnSpc>
              <a:spcAft>
                <a:spcPts val="600"/>
              </a:spcAft>
            </a:pPr>
            <a:r>
              <a:rPr lang="en-US" sz="900" b="1" kern="1200" dirty="0">
                <a:solidFill>
                  <a:schemeClr val="tx1"/>
                </a:solidFill>
                <a:latin typeface="+mn-lt"/>
                <a:ea typeface="+mn-ea"/>
                <a:cs typeface="+mn-cs"/>
              </a:rPr>
              <a:t>Expertise: Agricultural Projects | Value-Added Agri Products | Process Design &amp; Quality Systems</a:t>
            </a:r>
          </a:p>
          <a:p>
            <a:pPr algn="just" rtl="0">
              <a:lnSpc>
                <a:spcPct val="150000"/>
              </a:lnSpc>
              <a:spcAft>
                <a:spcPts val="600"/>
              </a:spcAft>
            </a:pPr>
            <a:r>
              <a:rPr lang="en-US" sz="900" b="1" kern="1200" dirty="0">
                <a:solidFill>
                  <a:schemeClr val="tx1"/>
                </a:solidFill>
                <a:latin typeface="+mn-lt"/>
                <a:ea typeface="+mn-ea"/>
                <a:cs typeface="+mn-cs"/>
              </a:rPr>
              <a:t>Mr. Sivakumar serves as the Chief Technical Manager, bringing over 18 years of experience in managing large-scale agricultural initiatives and the development of value-added </a:t>
            </a:r>
            <a:r>
              <a:rPr lang="en-US" sz="900" b="1" kern="1200" dirty="0" err="1">
                <a:solidFill>
                  <a:schemeClr val="tx1"/>
                </a:solidFill>
                <a:latin typeface="+mn-lt"/>
                <a:ea typeface="+mn-ea"/>
                <a:cs typeface="+mn-cs"/>
              </a:rPr>
              <a:t>agri</a:t>
            </a:r>
            <a:r>
              <a:rPr lang="en-US" sz="900" b="1" kern="1200" dirty="0">
                <a:solidFill>
                  <a:schemeClr val="tx1"/>
                </a:solidFill>
                <a:latin typeface="+mn-lt"/>
                <a:ea typeface="+mn-ea"/>
                <a:cs typeface="+mn-cs"/>
              </a:rPr>
              <a:t> products. He leads the technical vertical across all stages of the </a:t>
            </a:r>
            <a:r>
              <a:rPr lang="en-US" sz="900" b="1" kern="1200" dirty="0" err="1">
                <a:solidFill>
                  <a:schemeClr val="tx1"/>
                </a:solidFill>
                <a:latin typeface="+mn-lt"/>
                <a:ea typeface="+mn-ea"/>
                <a:cs typeface="+mn-cs"/>
              </a:rPr>
              <a:t>agri</a:t>
            </a:r>
            <a:r>
              <a:rPr lang="en-US" sz="900" b="1" kern="1200" dirty="0">
                <a:solidFill>
                  <a:schemeClr val="tx1"/>
                </a:solidFill>
                <a:latin typeface="+mn-lt"/>
                <a:ea typeface="+mn-ea"/>
                <a:cs typeface="+mn-cs"/>
              </a:rPr>
              <a:t> value chain—from cultivation planning to post-harvest processing and commercialization.</a:t>
            </a:r>
          </a:p>
          <a:p>
            <a:pPr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Key areas of expertise:</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Designing and implementing integrated crop production systems aligned with market demand</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Leading technical feasibility studies and preparing DPRs for processing units (e.g., cold storage, peanut butter, spice grinding, fruit pulping, etc.)</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Standardizing process flow for value-added product manufacturing with a focus on shelf-life, food safety, and cost-efficiency</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Driving technology selection, plant layout planning, equipment finalization, and trial batches for new products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Ensuring regulatory compliance (FSSAI, AGMARK, Organic Certification) and guiding clients through licensing &amp; approvals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Training teams and operators on SOPs, HACCP implementation, and Good Manufacturing Practices (GMP)</a:t>
            </a:r>
          </a:p>
        </p:txBody>
      </p:sp>
      <p:pic>
        <p:nvPicPr>
          <p:cNvPr id="4" name="Picture 3">
            <a:extLst>
              <a:ext uri="{FF2B5EF4-FFF2-40B4-BE49-F238E27FC236}">
                <a16:creationId xmlns:a16="http://schemas.microsoft.com/office/drawing/2014/main" id="{2534EC82-C520-7023-CA0B-6F4BEBBC7AFA}"/>
              </a:ext>
            </a:extLst>
          </p:cNvPr>
          <p:cNvPicPr>
            <a:picLocks noChangeAspect="1"/>
          </p:cNvPicPr>
          <p:nvPr/>
        </p:nvPicPr>
        <p:blipFill>
          <a:blip r:embed="rId4"/>
          <a:stretch>
            <a:fillRect/>
          </a:stretch>
        </p:blipFill>
        <p:spPr>
          <a:xfrm>
            <a:off x="10287000" y="304800"/>
            <a:ext cx="1574800" cy="1974045"/>
          </a:xfrm>
          <a:prstGeom prst="rect">
            <a:avLst/>
          </a:prstGeom>
        </p:spPr>
      </p:pic>
      <p:pic>
        <p:nvPicPr>
          <p:cNvPr id="7" name="Picture 6">
            <a:extLst>
              <a:ext uri="{FF2B5EF4-FFF2-40B4-BE49-F238E27FC236}">
                <a16:creationId xmlns:a16="http://schemas.microsoft.com/office/drawing/2014/main" id="{97C41883-D015-7317-007D-1D079A0951B8}"/>
              </a:ext>
            </a:extLst>
          </p:cNvPr>
          <p:cNvPicPr>
            <a:picLocks noChangeAspect="1"/>
          </p:cNvPicPr>
          <p:nvPr/>
        </p:nvPicPr>
        <p:blipFill>
          <a:blip r:embed="rId5"/>
          <a:stretch>
            <a:fillRect/>
          </a:stretch>
        </p:blipFill>
        <p:spPr>
          <a:xfrm>
            <a:off x="152400" y="228599"/>
            <a:ext cx="1447800" cy="17734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BE036A-B0EC-A4D9-E4E3-BA90BFC6E83A}"/>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a:extLst>
              <a:ext uri="{FF2B5EF4-FFF2-40B4-BE49-F238E27FC236}">
                <a16:creationId xmlns:a16="http://schemas.microsoft.com/office/drawing/2014/main" id="{27E09E7F-2B7B-B193-E481-EBD958C7CEBA}"/>
              </a:ext>
            </a:extLst>
          </p:cNvPr>
          <p:cNvPicPr/>
          <p:nvPr/>
        </p:nvPicPr>
        <p:blipFill>
          <a:blip r:embed="rId2" cstate="print"/>
          <a:srcRect t="15095" r="-1" b="22952"/>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Cultivating Success: Agrotmissa's Agricultural Project and Financial  Consulting Redefining Farming Futures” – Agrotmissa">
            <a:extLst>
              <a:ext uri="{FF2B5EF4-FFF2-40B4-BE49-F238E27FC236}">
                <a16:creationId xmlns:a16="http://schemas.microsoft.com/office/drawing/2014/main" id="{385A16C0-2E4A-10DB-DAC3-8F99021EF8D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t="2975" b="2460"/>
          <a:stretch/>
        </p:blipFill>
        <p:spPr bwMode="auto">
          <a:xfrm>
            <a:off x="4762" y="10"/>
            <a:ext cx="12187238" cy="6857990"/>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4">
            <a:extLst>
              <a:ext uri="{FF2B5EF4-FFF2-40B4-BE49-F238E27FC236}">
                <a16:creationId xmlns:a16="http://schemas.microsoft.com/office/drawing/2014/main" id="{58F84F37-D81E-8032-615D-86058F666092}"/>
              </a:ext>
            </a:extLst>
          </p:cNvPr>
          <p:cNvSpPr txBox="1">
            <a:spLocks/>
          </p:cNvSpPr>
          <p:nvPr/>
        </p:nvSpPr>
        <p:spPr>
          <a:xfrm>
            <a:off x="3124200" y="152400"/>
            <a:ext cx="5486399" cy="685800"/>
          </a:xfrm>
          <a:prstGeom prst="rect">
            <a:avLst/>
          </a:prstGeom>
        </p:spPr>
        <p:txBody>
          <a:bodyPr vert="horz" wrap="square" lIns="91440" tIns="45720" rIns="91440" bIns="45720" rtlCol="0" anchor="ctr">
            <a:normAutofit/>
          </a:bodyPr>
          <a:lstStyle>
            <a:lvl1pPr>
              <a:defRPr sz="4000" b="1" i="0">
                <a:solidFill>
                  <a:srgbClr val="1F4E79"/>
                </a:solidFill>
                <a:latin typeface="Times New Roman"/>
                <a:ea typeface="+mj-ea"/>
                <a:cs typeface="Times New Roman"/>
              </a:defRPr>
            </a:lvl1pPr>
          </a:lstStyle>
          <a:p>
            <a:pPr marL="13970" algn="l" rtl="0">
              <a:lnSpc>
                <a:spcPct val="90000"/>
              </a:lnSpc>
              <a:spcBef>
                <a:spcPct val="0"/>
              </a:spcBef>
            </a:pPr>
            <a:r>
              <a:rPr lang="en-US" kern="1200" spc="-95" dirty="0">
                <a:solidFill>
                  <a:schemeClr val="tx1"/>
                </a:solidFill>
                <a:latin typeface="+mj-lt"/>
                <a:cs typeface="+mj-cs"/>
              </a:rPr>
              <a:t>Our Core Team Members</a:t>
            </a:r>
            <a:endParaRPr lang="en-US" kern="1200" spc="-50" dirty="0">
              <a:solidFill>
                <a:schemeClr val="tx1"/>
              </a:solidFill>
              <a:latin typeface="+mj-lt"/>
              <a:cs typeface="+mj-cs"/>
            </a:endParaRPr>
          </a:p>
        </p:txBody>
      </p:sp>
      <p:sp>
        <p:nvSpPr>
          <p:cNvPr id="9" name="TextBox 8">
            <a:extLst>
              <a:ext uri="{FF2B5EF4-FFF2-40B4-BE49-F238E27FC236}">
                <a16:creationId xmlns:a16="http://schemas.microsoft.com/office/drawing/2014/main" id="{9E7A56A9-84AB-4A22-2D7A-543C70BAC923}"/>
              </a:ext>
            </a:extLst>
          </p:cNvPr>
          <p:cNvSpPr txBox="1"/>
          <p:nvPr/>
        </p:nvSpPr>
        <p:spPr>
          <a:xfrm>
            <a:off x="0" y="1905000"/>
            <a:ext cx="5619750" cy="4191000"/>
          </a:xfrm>
          <a:prstGeom prst="rect">
            <a:avLst/>
          </a:prstGeom>
        </p:spPr>
        <p:txBody>
          <a:bodyPr vert="horz" lIns="91440" tIns="45720" rIns="91440" bIns="45720" rtlCol="0">
            <a:noAutofit/>
          </a:bodyPr>
          <a:lstStyle/>
          <a:p>
            <a:pPr algn="just" rtl="0">
              <a:lnSpc>
                <a:spcPct val="150000"/>
              </a:lnSpc>
              <a:spcAft>
                <a:spcPts val="600"/>
              </a:spcAft>
            </a:pPr>
            <a:r>
              <a:rPr lang="en-US" sz="1000" b="1" kern="1200" dirty="0">
                <a:solidFill>
                  <a:schemeClr val="tx1"/>
                </a:solidFill>
                <a:latin typeface="+mn-lt"/>
                <a:ea typeface="+mn-ea"/>
                <a:cs typeface="+mn-cs"/>
              </a:rPr>
              <a:t>Mr. Nithin – Senior Project Management Specialist</a:t>
            </a:r>
          </a:p>
          <a:p>
            <a:pPr algn="just" rtl="0">
              <a:lnSpc>
                <a:spcPct val="150000"/>
              </a:lnSpc>
              <a:spcAft>
                <a:spcPts val="600"/>
              </a:spcAft>
            </a:pPr>
            <a:r>
              <a:rPr lang="en-US" sz="900" b="1" kern="1200" dirty="0">
                <a:solidFill>
                  <a:schemeClr val="tx1"/>
                </a:solidFill>
                <a:latin typeface="+mn-lt"/>
                <a:ea typeface="+mn-ea"/>
                <a:cs typeface="+mn-cs"/>
              </a:rPr>
              <a:t>Expertise: Agri Project Execution | Value-Added Product Development | Soil-to-Silk Implementation | India &amp; Middle East</a:t>
            </a:r>
          </a:p>
          <a:p>
            <a:pPr algn="just" rtl="0">
              <a:lnSpc>
                <a:spcPct val="150000"/>
              </a:lnSpc>
              <a:spcAft>
                <a:spcPts val="600"/>
              </a:spcAft>
            </a:pPr>
            <a:r>
              <a:rPr lang="en-US" sz="900" b="1" kern="1200" dirty="0">
                <a:solidFill>
                  <a:schemeClr val="tx1"/>
                </a:solidFill>
                <a:latin typeface="+mn-lt"/>
                <a:ea typeface="+mn-ea"/>
                <a:cs typeface="+mn-cs"/>
              </a:rPr>
              <a:t>Mr. Nithin is a highly accomplished Senior Project Management Specialist with rich experience in driving end-to-end execution of agriculture-based and value-added product ventures across India and the Middle East. With a deep understanding of integrated farming models, food processing systems, and international deployment strategies, he has successfully led high-impact </a:t>
            </a:r>
            <a:r>
              <a:rPr lang="en-US" sz="900" b="1" kern="1200" dirty="0" err="1">
                <a:solidFill>
                  <a:schemeClr val="tx1"/>
                </a:solidFill>
                <a:latin typeface="+mn-lt"/>
                <a:ea typeface="+mn-ea"/>
                <a:cs typeface="+mn-cs"/>
              </a:rPr>
              <a:t>agri</a:t>
            </a:r>
            <a:r>
              <a:rPr lang="en-US" sz="900" b="1" kern="1200" dirty="0">
                <a:solidFill>
                  <a:schemeClr val="tx1"/>
                </a:solidFill>
                <a:latin typeface="+mn-lt"/>
                <a:ea typeface="+mn-ea"/>
                <a:cs typeface="+mn-cs"/>
              </a:rPr>
              <a:t>-industrial projects in diverse </a:t>
            </a:r>
            <a:r>
              <a:rPr lang="en-US" sz="900" b="1" kern="1200" dirty="0" err="1">
                <a:solidFill>
                  <a:schemeClr val="tx1"/>
                </a:solidFill>
                <a:latin typeface="+mn-lt"/>
                <a:ea typeface="+mn-ea"/>
                <a:cs typeface="+mn-cs"/>
              </a:rPr>
              <a:t>agro</a:t>
            </a:r>
            <a:r>
              <a:rPr lang="en-US" sz="900" b="1" kern="1200" dirty="0">
                <a:solidFill>
                  <a:schemeClr val="tx1"/>
                </a:solidFill>
                <a:latin typeface="+mn-lt"/>
                <a:ea typeface="+mn-ea"/>
                <a:cs typeface="+mn-cs"/>
              </a:rPr>
              <a:t>-climatic conditions.</a:t>
            </a:r>
          </a:p>
          <a:p>
            <a:pPr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Key Areas of Expertise:</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Comprehensive project planning &amp; management for agriculture and </a:t>
            </a:r>
            <a:r>
              <a:rPr lang="en-US" sz="900" b="1" kern="1200" dirty="0" err="1">
                <a:solidFill>
                  <a:schemeClr val="tx1"/>
                </a:solidFill>
                <a:latin typeface="+mn-lt"/>
                <a:ea typeface="+mn-ea"/>
                <a:cs typeface="+mn-cs"/>
              </a:rPr>
              <a:t>agro</a:t>
            </a:r>
            <a:r>
              <a:rPr lang="en-US" sz="900" b="1" kern="1200" dirty="0">
                <a:solidFill>
                  <a:schemeClr val="tx1"/>
                </a:solidFill>
                <a:latin typeface="+mn-lt"/>
                <a:ea typeface="+mn-ea"/>
                <a:cs typeface="+mn-cs"/>
              </a:rPr>
              <a:t>-processing initiatives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Proven track record in implementing “Soil-to-Silk” projects, including mulberry cultivation, silkworm rearing, silk yarn processing, and silk fabric finishing in arid regions of the Middle East</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Extensive experience in value-added </a:t>
            </a:r>
            <a:r>
              <a:rPr lang="en-US" sz="900" b="1" kern="1200" dirty="0" err="1">
                <a:solidFill>
                  <a:schemeClr val="tx1"/>
                </a:solidFill>
                <a:latin typeface="+mn-lt"/>
                <a:ea typeface="+mn-ea"/>
                <a:cs typeface="+mn-cs"/>
              </a:rPr>
              <a:t>agri</a:t>
            </a:r>
            <a:r>
              <a:rPr lang="en-US" sz="900" b="1" kern="1200" dirty="0">
                <a:solidFill>
                  <a:schemeClr val="tx1"/>
                </a:solidFill>
                <a:latin typeface="+mn-lt"/>
                <a:ea typeface="+mn-ea"/>
                <a:cs typeface="+mn-cs"/>
              </a:rPr>
              <a:t> product development such as peanut butter, spice powders, cold-pressed oils, and fruit-based products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On-ground coordination with machinery suppliers, EPC contractors, farmers, and skill development teams</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Cost optimization, milestone tracking, quality assurance, and regulatory compliance (FSSAI, export norms, etc.)</a:t>
            </a:r>
          </a:p>
          <a:p>
            <a:pPr marL="285750" indent="-228600" algn="just" rtl="0">
              <a:lnSpc>
                <a:spcPct val="150000"/>
              </a:lnSpc>
              <a:spcAft>
                <a:spcPts val="600"/>
              </a:spcAft>
              <a:buFont typeface="Arial" panose="020B0604020202020204" pitchFamily="34" charset="0"/>
              <a:buChar char="•"/>
            </a:pPr>
            <a:r>
              <a:rPr lang="en-US" sz="900" b="1" kern="1200" dirty="0">
                <a:solidFill>
                  <a:schemeClr val="tx1"/>
                </a:solidFill>
                <a:latin typeface="+mn-lt"/>
                <a:ea typeface="+mn-ea"/>
                <a:cs typeface="+mn-cs"/>
              </a:rPr>
              <a:t>Familiarity with government schemes, PPP models, and subsidy-based funding frameworks</a:t>
            </a:r>
          </a:p>
        </p:txBody>
      </p:sp>
      <p:sp>
        <p:nvSpPr>
          <p:cNvPr id="3" name="TextBox 2">
            <a:extLst>
              <a:ext uri="{FF2B5EF4-FFF2-40B4-BE49-F238E27FC236}">
                <a16:creationId xmlns:a16="http://schemas.microsoft.com/office/drawing/2014/main" id="{ED5AB5BB-7394-4B6D-7743-7A0D66D468DE}"/>
              </a:ext>
            </a:extLst>
          </p:cNvPr>
          <p:cNvSpPr txBox="1"/>
          <p:nvPr/>
        </p:nvSpPr>
        <p:spPr>
          <a:xfrm>
            <a:off x="5638800" y="1981200"/>
            <a:ext cx="6553200" cy="4191000"/>
          </a:xfrm>
          <a:prstGeom prst="rect">
            <a:avLst/>
          </a:prstGeom>
        </p:spPr>
        <p:txBody>
          <a:bodyPr vert="horz" lIns="91440" tIns="45720" rIns="91440" bIns="45720" rtlCol="0">
            <a:noAutofit/>
          </a:bodyPr>
          <a:lstStyle/>
          <a:p>
            <a:pPr algn="just" rtl="0">
              <a:spcAft>
                <a:spcPts val="600"/>
              </a:spcAft>
            </a:pPr>
            <a:r>
              <a:rPr lang="en-US" sz="1000" b="1" kern="1200" dirty="0">
                <a:solidFill>
                  <a:schemeClr val="tx1"/>
                </a:solidFill>
                <a:latin typeface="+mn-lt"/>
                <a:ea typeface="+mn-ea"/>
                <a:cs typeface="+mn-cs"/>
              </a:rPr>
              <a:t>Dr. S A Hipparagi : Rtd. Scientist with 35+ Years of Experience in Silk Industry(Central Silk Board of India)</a:t>
            </a:r>
          </a:p>
          <a:p>
            <a:pPr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Key Expertise</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Successfully Executed Design Directory Project Assigned By The Government Of Madhya Pradesh </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Worked As A Team Member For Creation Of The Printing Cluster In </a:t>
            </a:r>
            <a:r>
              <a:rPr lang="en-US" sz="900" b="1" kern="1200" dirty="0" err="1">
                <a:solidFill>
                  <a:schemeClr val="tx1"/>
                </a:solidFill>
                <a:latin typeface="+mn-lt"/>
                <a:ea typeface="+mn-ea"/>
                <a:cs typeface="+mn-cs"/>
              </a:rPr>
              <a:t>Srirampura</a:t>
            </a:r>
            <a:r>
              <a:rPr lang="en-US" sz="900" b="1" kern="1200" dirty="0">
                <a:solidFill>
                  <a:schemeClr val="tx1"/>
                </a:solidFill>
                <a:latin typeface="+mn-lt"/>
                <a:ea typeface="+mn-ea"/>
                <a:cs typeface="+mn-cs"/>
              </a:rPr>
              <a:t> Cluster Of West Bengal</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Worked For Creation Of Product Development design And Diversification Centre At Central Silk Board Bangalore For One Decade</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Worked As A Master Trainer In Design Development At Kigali Capital Of Rwanda In African Zone </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Worked For Project Of ERI CARPET CREATION OF DC Handlooms Government Of India Work As A Handloom</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Presently Working On Cosmetic Laboratory Application Of </a:t>
            </a:r>
            <a:r>
              <a:rPr lang="en-US" sz="900" b="1" kern="1200" dirty="0" err="1">
                <a:solidFill>
                  <a:schemeClr val="tx1"/>
                </a:solidFill>
                <a:latin typeface="+mn-lt"/>
                <a:ea typeface="+mn-ea"/>
                <a:cs typeface="+mn-cs"/>
              </a:rPr>
              <a:t>Sirising</a:t>
            </a:r>
            <a:r>
              <a:rPr lang="en-US" sz="900" b="1" kern="1200" dirty="0">
                <a:solidFill>
                  <a:schemeClr val="tx1"/>
                </a:solidFill>
                <a:latin typeface="+mn-lt"/>
                <a:ea typeface="+mn-ea"/>
                <a:cs typeface="+mn-cs"/>
              </a:rPr>
              <a:t> For Different Cosmetic Products </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Worked For Creation Of Natural Died And Printed Silk Products In Different Clusters Of India Like Bagh Madhya Pradesh </a:t>
            </a:r>
            <a:r>
              <a:rPr lang="en-US" sz="900" b="1" kern="1200" dirty="0" err="1">
                <a:solidFill>
                  <a:schemeClr val="tx1"/>
                </a:solidFill>
                <a:latin typeface="+mn-lt"/>
                <a:ea typeface="+mn-ea"/>
                <a:cs typeface="+mn-cs"/>
              </a:rPr>
              <a:t>Neemuch</a:t>
            </a:r>
            <a:r>
              <a:rPr lang="en-US" sz="900" b="1" kern="1200" dirty="0">
                <a:solidFill>
                  <a:schemeClr val="tx1"/>
                </a:solidFill>
                <a:latin typeface="+mn-lt"/>
                <a:ea typeface="+mn-ea"/>
                <a:cs typeface="+mn-cs"/>
              </a:rPr>
              <a:t> Madhya Pradesh Sanganer Rajasthan Kalamkari Andhra Pradesh </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Specialization Is In Silk Printing With Natural Dies And Extraction Of A Cosmetic Application And Silk Finishing</a:t>
            </a:r>
          </a:p>
          <a:p>
            <a:pPr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Certifications, Awards &amp; Memberships</a:t>
            </a:r>
          </a:p>
          <a:p>
            <a:pPr marL="171450"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sym typeface="+mn-ea"/>
              </a:rPr>
              <a:t>ISO/IEC-17025:1999(E) – Quality Management Systems</a:t>
            </a: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sym typeface="+mn-ea"/>
              </a:rPr>
              <a:t>Winner of "</a:t>
            </a:r>
            <a:r>
              <a:rPr lang="en-US" sz="900" b="1" kern="1200" dirty="0" err="1">
                <a:solidFill>
                  <a:schemeClr val="tx1"/>
                </a:solidFill>
                <a:latin typeface="+mn-lt"/>
                <a:ea typeface="+mn-ea"/>
                <a:cs typeface="+mn-cs"/>
                <a:sym typeface="+mn-ea"/>
              </a:rPr>
              <a:t>TexQuest</a:t>
            </a:r>
            <a:r>
              <a:rPr lang="en-US" sz="900" b="1" kern="1200" dirty="0">
                <a:solidFill>
                  <a:schemeClr val="tx1"/>
                </a:solidFill>
                <a:latin typeface="+mn-lt"/>
                <a:ea typeface="+mn-ea"/>
                <a:cs typeface="+mn-cs"/>
                <a:sym typeface="+mn-ea"/>
              </a:rPr>
              <a:t> 2007"</a:t>
            </a:r>
            <a:endParaRPr lang="en-US" sz="900" b="1" kern="1200" dirty="0">
              <a:solidFill>
                <a:schemeClr val="tx1"/>
              </a:solidFill>
              <a:latin typeface="+mn-lt"/>
              <a:ea typeface="+mn-ea"/>
              <a:cs typeface="+mn-cs"/>
            </a:endParaRP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sym typeface="+mn-ea"/>
              </a:rPr>
              <a:t>Life Member of Textile Association of India</a:t>
            </a:r>
            <a:endParaRPr lang="en-US" sz="900" b="1" kern="1200" dirty="0">
              <a:solidFill>
                <a:schemeClr val="tx1"/>
              </a:solidFill>
              <a:latin typeface="+mn-lt"/>
              <a:ea typeface="+mn-ea"/>
              <a:cs typeface="+mn-cs"/>
            </a:endParaRP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sym typeface="+mn-ea"/>
              </a:rPr>
              <a:t>Life Member of National Academy Sericulture Sciences, India</a:t>
            </a:r>
            <a:endParaRPr lang="en-US" sz="900" b="1" kern="1200" dirty="0">
              <a:solidFill>
                <a:schemeClr val="tx1"/>
              </a:solidFill>
              <a:latin typeface="+mn-lt"/>
              <a:ea typeface="+mn-ea"/>
              <a:cs typeface="+mn-cs"/>
            </a:endParaRP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sym typeface="+mn-ea"/>
              </a:rPr>
              <a:t>Board of Studies, Member of Silk technology and Textile technology for VTU, Belgaum, Karnataka</a:t>
            </a:r>
            <a:endParaRPr lang="en-US" sz="900" b="1" kern="1200" dirty="0">
              <a:solidFill>
                <a:schemeClr val="tx1"/>
              </a:solidFill>
              <a:latin typeface="+mn-lt"/>
              <a:ea typeface="+mn-ea"/>
              <a:cs typeface="+mn-cs"/>
            </a:endParaRP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Designing and Fabrication of CSTRI Eco-de-gumming Machine</a:t>
            </a:r>
          </a:p>
          <a:p>
            <a:pPr marL="171450" lvl="1" indent="-228600" algn="just" rtl="0">
              <a:spcAft>
                <a:spcPts val="600"/>
              </a:spcAft>
              <a:buFont typeface="Arial" panose="020B0604020202020204" pitchFamily="34" charset="0"/>
              <a:buChar char="•"/>
            </a:pPr>
            <a:r>
              <a:rPr lang="en-US" sz="900" b="1" kern="1200" dirty="0">
                <a:solidFill>
                  <a:schemeClr val="tx1"/>
                </a:solidFill>
                <a:latin typeface="+mn-lt"/>
                <a:ea typeface="+mn-ea"/>
                <a:cs typeface="+mn-cs"/>
              </a:rPr>
              <a:t>India Patent I.P.R/F.A/13017/2013 Issued 2013 (This machine is most suitable for de-gumming of silk and uses no chemicals. Saves electricity, water and Labor)</a:t>
            </a:r>
          </a:p>
        </p:txBody>
      </p:sp>
      <p:pic>
        <p:nvPicPr>
          <p:cNvPr id="4" name="Picture 3">
            <a:extLst>
              <a:ext uri="{FF2B5EF4-FFF2-40B4-BE49-F238E27FC236}">
                <a16:creationId xmlns:a16="http://schemas.microsoft.com/office/drawing/2014/main" id="{7BE2D286-0942-83A0-A89A-86D1FFC4B3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8575"/>
            <a:ext cx="1771200" cy="1884045"/>
          </a:xfrm>
          <a:prstGeom prst="ellipse">
            <a:avLst/>
          </a:prstGeom>
        </p:spPr>
      </p:pic>
      <p:sp>
        <p:nvSpPr>
          <p:cNvPr id="6" name="AutoShape 2">
            <a:extLst>
              <a:ext uri="{FF2B5EF4-FFF2-40B4-BE49-F238E27FC236}">
                <a16:creationId xmlns:a16="http://schemas.microsoft.com/office/drawing/2014/main" id="{611B9C8E-CAB3-CD61-CD47-101B2D31FDA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F099EF6D-69D8-A6C6-EA76-ED2EAC9B26E8}"/>
              </a:ext>
            </a:extLst>
          </p:cNvPr>
          <p:cNvPicPr>
            <a:picLocks noChangeAspect="1"/>
          </p:cNvPicPr>
          <p:nvPr/>
        </p:nvPicPr>
        <p:blipFill>
          <a:blip r:embed="rId5"/>
          <a:stretch>
            <a:fillRect/>
          </a:stretch>
        </p:blipFill>
        <p:spPr>
          <a:xfrm>
            <a:off x="10829925" y="0"/>
            <a:ext cx="1362075" cy="1781175"/>
          </a:xfrm>
          <a:prstGeom prst="rect">
            <a:avLst/>
          </a:prstGeom>
        </p:spPr>
      </p:pic>
    </p:spTree>
    <p:extLst>
      <p:ext uri="{BB962C8B-B14F-4D97-AF65-F5344CB8AC3E}">
        <p14:creationId xmlns:p14="http://schemas.microsoft.com/office/powerpoint/2010/main" val="2521876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3B8F67-0BAB-74DA-9699-C498734952F9}"/>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E98B8B0-573C-43DD-85FE-31433D570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house with plants growing in it&#10;&#10;Description automatically generated">
            <a:extLst>
              <a:ext uri="{FF2B5EF4-FFF2-40B4-BE49-F238E27FC236}">
                <a16:creationId xmlns:a16="http://schemas.microsoft.com/office/drawing/2014/main" id="{93758570-5300-1CA9-4F1C-4BC785EE7D34}"/>
              </a:ext>
            </a:extLst>
          </p:cNvPr>
          <p:cNvPicPr>
            <a:picLocks noChangeAspect="1"/>
          </p:cNvPicPr>
          <p:nvPr/>
        </p:nvPicPr>
        <p:blipFill>
          <a:blip r:embed="rId3">
            <a:extLst>
              <a:ext uri="{28A0092B-C50C-407E-A947-70E740481C1C}">
                <a14:useLocalDpi xmlns:a14="http://schemas.microsoft.com/office/drawing/2010/main" val="0"/>
              </a:ext>
            </a:extLst>
          </a:blip>
          <a:srcRect l="27648" r="21924" b="-1"/>
          <a:stretch/>
        </p:blipFill>
        <p:spPr>
          <a:xfrm>
            <a:off x="20" y="10"/>
            <a:ext cx="7642726" cy="6857990"/>
          </a:xfrm>
          <a:prstGeom prst="rect">
            <a:avLst/>
          </a:prstGeom>
        </p:spPr>
      </p:pic>
      <p:sp>
        <p:nvSpPr>
          <p:cNvPr id="17" name="Rectangle 16">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house with plants growing in it&#10;&#10;Description automatically generated">
            <a:extLst>
              <a:ext uri="{FF2B5EF4-FFF2-40B4-BE49-F238E27FC236}">
                <a16:creationId xmlns:a16="http://schemas.microsoft.com/office/drawing/2014/main" id="{B11D5CAD-FBD0-3D9F-791C-A5EB19ACDD63}"/>
              </a:ext>
            </a:extLst>
          </p:cNvPr>
          <p:cNvPicPr>
            <a:picLocks noChangeAspect="1"/>
          </p:cNvPicPr>
          <p:nvPr/>
        </p:nvPicPr>
        <p:blipFill>
          <a:blip r:embed="rId4">
            <a:extLst>
              <a:ext uri="{28A0092B-C50C-407E-A947-70E740481C1C}">
                <a14:useLocalDpi xmlns:a14="http://schemas.microsoft.com/office/drawing/2010/main" val="0"/>
              </a:ext>
            </a:extLst>
          </a:blip>
          <a:srcRect l="2714" r="6958" b="-1"/>
          <a:stretch/>
        </p:blipFill>
        <p:spPr>
          <a:xfrm>
            <a:off x="7720049" y="10"/>
            <a:ext cx="4471952" cy="2240270"/>
          </a:xfrm>
          <a:prstGeom prst="rect">
            <a:avLst/>
          </a:prstGeom>
        </p:spPr>
      </p:pic>
      <p:sp>
        <p:nvSpPr>
          <p:cNvPr id="19" name="Rectangle 18">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370"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070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bject 4">
            <a:extLst>
              <a:ext uri="{FF2B5EF4-FFF2-40B4-BE49-F238E27FC236}">
                <a16:creationId xmlns:a16="http://schemas.microsoft.com/office/drawing/2014/main" id="{147D5CB1-8425-5C46-4B4F-8C6AF5F7DCD7}"/>
              </a:ext>
            </a:extLst>
          </p:cNvPr>
          <p:cNvSpPr txBox="1">
            <a:spLocks/>
          </p:cNvSpPr>
          <p:nvPr/>
        </p:nvSpPr>
        <p:spPr>
          <a:xfrm>
            <a:off x="3364992" y="4151376"/>
            <a:ext cx="3319272" cy="1920240"/>
          </a:xfrm>
          <a:prstGeom prst="rect">
            <a:avLst/>
          </a:prstGeom>
        </p:spPr>
        <p:txBody>
          <a:bodyPr vert="horz" lIns="91440" tIns="45720" rIns="91440" bIns="45720" rtlCol="0" anchor="ctr">
            <a:normAutofit/>
          </a:bodyPr>
          <a:lstStyle>
            <a:lvl1pPr>
              <a:defRPr>
                <a:latin typeface="+mj-lt"/>
                <a:ea typeface="+mj-ea"/>
                <a:cs typeface="+mj-cs"/>
              </a:defRPr>
            </a:lvl1pPr>
          </a:lstStyle>
          <a:p>
            <a:pPr algn="l" rtl="0">
              <a:lnSpc>
                <a:spcPct val="90000"/>
              </a:lnSpc>
              <a:spcBef>
                <a:spcPct val="0"/>
              </a:spcBef>
              <a:spcAft>
                <a:spcPts val="600"/>
              </a:spcAft>
            </a:pPr>
            <a:r>
              <a:rPr lang="en-US" sz="2800" b="1" kern="1200" spc="-95" dirty="0">
                <a:solidFill>
                  <a:schemeClr val="tx1"/>
                </a:solidFill>
                <a:latin typeface="+mn-lt"/>
                <a:ea typeface="+mn-ea"/>
                <a:cs typeface="+mn-cs"/>
              </a:rPr>
              <a:t>Key Projects Executed</a:t>
            </a:r>
          </a:p>
          <a:p>
            <a:pPr algn="l" rtl="0">
              <a:lnSpc>
                <a:spcPct val="90000"/>
              </a:lnSpc>
              <a:spcBef>
                <a:spcPct val="0"/>
              </a:spcBef>
              <a:spcAft>
                <a:spcPts val="600"/>
              </a:spcAft>
            </a:pPr>
            <a:r>
              <a:rPr lang="en-US" sz="2000" b="1" kern="1200" spc="-50" dirty="0">
                <a:solidFill>
                  <a:schemeClr val="tx1"/>
                </a:solidFill>
                <a:latin typeface="+mn-lt"/>
                <a:ea typeface="+mn-ea"/>
                <a:cs typeface="+mn-cs"/>
              </a:rPr>
              <a:t>- Mulberry Plantation at UAE</a:t>
            </a:r>
          </a:p>
        </p:txBody>
      </p:sp>
      <p:pic>
        <p:nvPicPr>
          <p:cNvPr id="7" name="Picture 6" descr="A greenhouse with plants growing in it&#10;&#10;Description automatically generated">
            <a:extLst>
              <a:ext uri="{FF2B5EF4-FFF2-40B4-BE49-F238E27FC236}">
                <a16:creationId xmlns:a16="http://schemas.microsoft.com/office/drawing/2014/main" id="{A99D9BCA-38EA-A4A4-4C15-2F7EB5449C3C}"/>
              </a:ext>
            </a:extLst>
          </p:cNvPr>
          <p:cNvPicPr>
            <a:picLocks noChangeAspect="1"/>
          </p:cNvPicPr>
          <p:nvPr/>
        </p:nvPicPr>
        <p:blipFill>
          <a:blip r:embed="rId5">
            <a:extLst>
              <a:ext uri="{28A0092B-C50C-407E-A947-70E740481C1C}">
                <a14:useLocalDpi xmlns:a14="http://schemas.microsoft.com/office/drawing/2010/main" val="0"/>
              </a:ext>
            </a:extLst>
          </a:blip>
          <a:srcRect l="9074" r="598" b="-2"/>
          <a:stretch/>
        </p:blipFill>
        <p:spPr>
          <a:xfrm>
            <a:off x="7720049" y="2308860"/>
            <a:ext cx="4471952" cy="2240280"/>
          </a:xfrm>
          <a:prstGeom prst="rect">
            <a:avLst/>
          </a:prstGeom>
        </p:spPr>
      </p:pic>
      <p:pic>
        <p:nvPicPr>
          <p:cNvPr id="3" name="Picture 2" descr="A greenhouse with plants growing in it&#10;&#10;Description automatically generated">
            <a:extLst>
              <a:ext uri="{FF2B5EF4-FFF2-40B4-BE49-F238E27FC236}">
                <a16:creationId xmlns:a16="http://schemas.microsoft.com/office/drawing/2014/main" id="{096E6EEA-969B-0E88-1743-581B2EB91F12}"/>
              </a:ext>
            </a:extLst>
          </p:cNvPr>
          <p:cNvPicPr>
            <a:picLocks noChangeAspect="1"/>
          </p:cNvPicPr>
          <p:nvPr/>
        </p:nvPicPr>
        <p:blipFill>
          <a:blip r:embed="rId6">
            <a:extLst>
              <a:ext uri="{28A0092B-C50C-407E-A947-70E740481C1C}">
                <a14:useLocalDpi xmlns:a14="http://schemas.microsoft.com/office/drawing/2010/main" val="0"/>
              </a:ext>
            </a:extLst>
          </a:blip>
          <a:srcRect l="9674" r="-2" b="-2"/>
          <a:stretch/>
        </p:blipFill>
        <p:spPr>
          <a:xfrm>
            <a:off x="7720049" y="4617720"/>
            <a:ext cx="4471957" cy="2240280"/>
          </a:xfrm>
          <a:prstGeom prst="rect">
            <a:avLst/>
          </a:prstGeom>
        </p:spPr>
      </p:pic>
    </p:spTree>
    <p:extLst>
      <p:ext uri="{BB962C8B-B14F-4D97-AF65-F5344CB8AC3E}">
        <p14:creationId xmlns:p14="http://schemas.microsoft.com/office/powerpoint/2010/main" val="257885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house with plants in it&#10;&#10;Description automatically generated">
            <a:extLst>
              <a:ext uri="{FF2B5EF4-FFF2-40B4-BE49-F238E27FC236}">
                <a16:creationId xmlns:a16="http://schemas.microsoft.com/office/drawing/2014/main" id="{18F5B79A-0FBC-32E0-B7A8-7CFDEA298EC8}"/>
              </a:ext>
            </a:extLst>
          </p:cNvPr>
          <p:cNvPicPr>
            <a:picLocks noChangeAspect="1"/>
          </p:cNvPicPr>
          <p:nvPr/>
        </p:nvPicPr>
        <p:blipFill>
          <a:blip r:embed="rId2">
            <a:extLst>
              <a:ext uri="{28A0092B-C50C-407E-A947-70E740481C1C}">
                <a14:useLocalDpi xmlns:a14="http://schemas.microsoft.com/office/drawing/2010/main" val="0"/>
              </a:ext>
            </a:extLst>
          </a:blip>
          <a:srcRect t="21241" r="2" b="4483"/>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4" name="Picture 3" descr="A person standing in a greenhouse&#10;&#10;Description automatically generated">
            <a:extLst>
              <a:ext uri="{FF2B5EF4-FFF2-40B4-BE49-F238E27FC236}">
                <a16:creationId xmlns:a16="http://schemas.microsoft.com/office/drawing/2014/main" id="{8A8AA215-71A3-FD45-F267-68BC6631A8C4}"/>
              </a:ext>
            </a:extLst>
          </p:cNvPr>
          <p:cNvPicPr>
            <a:picLocks noChangeAspect="1"/>
          </p:cNvPicPr>
          <p:nvPr/>
        </p:nvPicPr>
        <p:blipFill>
          <a:blip r:embed="rId3">
            <a:extLst>
              <a:ext uri="{28A0092B-C50C-407E-A947-70E740481C1C}">
                <a14:useLocalDpi xmlns:a14="http://schemas.microsoft.com/office/drawing/2010/main" val="0"/>
              </a:ext>
            </a:extLst>
          </a:blip>
          <a:srcRect t="33006" r="-1" b="2920"/>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8" name="Picture 7" descr="A green plant inside a greenhouse&#10;&#10;Description automatically generated">
            <a:extLst>
              <a:ext uri="{FF2B5EF4-FFF2-40B4-BE49-F238E27FC236}">
                <a16:creationId xmlns:a16="http://schemas.microsoft.com/office/drawing/2014/main" id="{C0A6F137-ADAC-4307-886A-8903124DD74D}"/>
              </a:ext>
            </a:extLst>
          </p:cNvPr>
          <p:cNvPicPr>
            <a:picLocks noChangeAspect="1"/>
          </p:cNvPicPr>
          <p:nvPr/>
        </p:nvPicPr>
        <p:blipFill>
          <a:blip r:embed="rId4">
            <a:extLst>
              <a:ext uri="{28A0092B-C50C-407E-A947-70E740481C1C}">
                <a14:useLocalDpi xmlns:a14="http://schemas.microsoft.com/office/drawing/2010/main" val="0"/>
              </a:ext>
            </a:extLst>
          </a:blip>
          <a:srcRect t="30939" r="-1" b="19491"/>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object 4">
            <a:extLst>
              <a:ext uri="{FF2B5EF4-FFF2-40B4-BE49-F238E27FC236}">
                <a16:creationId xmlns:a16="http://schemas.microsoft.com/office/drawing/2014/main" id="{504E9C6B-BB95-2ED0-A7F0-1EAE1DE8C455}"/>
              </a:ext>
            </a:extLst>
          </p:cNvPr>
          <p:cNvSpPr txBox="1">
            <a:spLocks/>
          </p:cNvSpPr>
          <p:nvPr/>
        </p:nvSpPr>
        <p:spPr>
          <a:xfrm>
            <a:off x="6324600" y="4343400"/>
            <a:ext cx="5505814" cy="1576910"/>
          </a:xfrm>
          <a:prstGeom prst="rect">
            <a:avLst/>
          </a:prstGeom>
        </p:spPr>
        <p:txBody>
          <a:bodyPr vert="horz" lIns="91440" tIns="45720" rIns="91440" bIns="45720" rtlCol="0" anchor="b">
            <a:normAutofit/>
          </a:bodyPr>
          <a:lstStyle>
            <a:lvl1pPr>
              <a:defRPr>
                <a:latin typeface="+mj-lt"/>
                <a:ea typeface="+mj-ea"/>
                <a:cs typeface="+mj-cs"/>
              </a:defRPr>
            </a:lvl1pPr>
          </a:lstStyle>
          <a:p>
            <a:pPr marL="13970" algn="l" rtl="0">
              <a:lnSpc>
                <a:spcPct val="90000"/>
              </a:lnSpc>
              <a:spcBef>
                <a:spcPct val="0"/>
              </a:spcBef>
              <a:spcAft>
                <a:spcPts val="600"/>
              </a:spcAft>
            </a:pPr>
            <a:r>
              <a:rPr lang="en-US" sz="4400" b="1" kern="1200" spc="-95" dirty="0">
                <a:solidFill>
                  <a:schemeClr val="tx1"/>
                </a:solidFill>
              </a:rPr>
              <a:t>Key Projects Executed</a:t>
            </a:r>
          </a:p>
          <a:p>
            <a:pPr marL="13970" algn="l" rtl="0">
              <a:lnSpc>
                <a:spcPct val="90000"/>
              </a:lnSpc>
              <a:spcBef>
                <a:spcPct val="0"/>
              </a:spcBef>
              <a:spcAft>
                <a:spcPts val="600"/>
              </a:spcAft>
            </a:pPr>
            <a:r>
              <a:rPr lang="en-US" sz="2000" b="1" kern="1200" spc="-95" dirty="0">
                <a:solidFill>
                  <a:schemeClr val="tx1"/>
                </a:solidFill>
              </a:rPr>
              <a:t>- 500 Hectares for Soil to Silk  at Abu Dhabi, UAE</a:t>
            </a:r>
            <a:endParaRPr lang="en-US" sz="2000" b="1" kern="1200" spc="-50" dirty="0">
              <a:solidFill>
                <a:schemeClr val="tx1"/>
              </a:solidFill>
            </a:endParaRPr>
          </a:p>
        </p:txBody>
      </p:sp>
    </p:spTree>
    <p:extLst>
      <p:ext uri="{BB962C8B-B14F-4D97-AF65-F5344CB8AC3E}">
        <p14:creationId xmlns:p14="http://schemas.microsoft.com/office/powerpoint/2010/main" val="201616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93B830-B636-870A-479A-C874DD94AFD2}"/>
            </a:ext>
          </a:extLst>
        </p:cNvPr>
        <p:cNvGrpSpPr/>
        <p:nvPr/>
      </p:nvGrpSpPr>
      <p:grpSpPr>
        <a:xfrm>
          <a:off x="0" y="0"/>
          <a:ext cx="0" cy="0"/>
          <a:chOff x="0" y="0"/>
          <a:chExt cx="0" cy="0"/>
        </a:xfrm>
      </p:grpSpPr>
      <p:sp useBgFill="1">
        <p:nvSpPr>
          <p:cNvPr id="1060" name="Rectangle 1059">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bject 4">
            <a:extLst>
              <a:ext uri="{FF2B5EF4-FFF2-40B4-BE49-F238E27FC236}">
                <a16:creationId xmlns:a16="http://schemas.microsoft.com/office/drawing/2014/main" id="{293F5EBD-0FE3-805E-467E-B40957E96718}"/>
              </a:ext>
            </a:extLst>
          </p:cNvPr>
          <p:cNvSpPr txBox="1">
            <a:spLocks/>
          </p:cNvSpPr>
          <p:nvPr/>
        </p:nvSpPr>
        <p:spPr>
          <a:xfrm>
            <a:off x="228600" y="1981200"/>
            <a:ext cx="5334000" cy="2438400"/>
          </a:xfrm>
          <a:prstGeom prst="rect">
            <a:avLst/>
          </a:prstGeom>
        </p:spPr>
        <p:txBody>
          <a:bodyPr vert="horz" lIns="91440" tIns="45720" rIns="91440" bIns="45720" rtlCol="0">
            <a:normAutofit lnSpcReduction="10000"/>
          </a:bodyPr>
          <a:lstStyle>
            <a:lvl1pPr>
              <a:defRPr>
                <a:latin typeface="+mj-lt"/>
                <a:ea typeface="+mj-ea"/>
                <a:cs typeface="+mj-cs"/>
              </a:defRPr>
            </a:lvl1pPr>
          </a:lstStyle>
          <a:p>
            <a:pPr algn="just" rtl="0">
              <a:lnSpc>
                <a:spcPct val="90000"/>
              </a:lnSpc>
              <a:spcBef>
                <a:spcPct val="0"/>
              </a:spcBef>
              <a:spcAft>
                <a:spcPts val="600"/>
              </a:spcAft>
            </a:pPr>
            <a:r>
              <a:rPr lang="en-US" sz="1900" b="1" kern="1200" spc="-95" dirty="0">
                <a:solidFill>
                  <a:schemeClr val="tx1"/>
                </a:solidFill>
                <a:latin typeface="+mn-lt"/>
                <a:ea typeface="+mn-ea"/>
                <a:cs typeface="+mn-cs"/>
              </a:rPr>
              <a:t>Key Projects Executed</a:t>
            </a:r>
          </a:p>
          <a:p>
            <a:pPr indent="-228600" algn="just" rtl="0">
              <a:lnSpc>
                <a:spcPct val="90000"/>
              </a:lnSpc>
              <a:buFont typeface="Arial" panose="020B0604020202020204" pitchFamily="34" charset="0"/>
              <a:buChar char="•"/>
            </a:pPr>
            <a:r>
              <a:rPr lang="en-US" sz="1900" b="1" kern="1200" dirty="0">
                <a:solidFill>
                  <a:schemeClr val="tx1"/>
                </a:solidFill>
                <a:latin typeface="+mn-lt"/>
                <a:ea typeface="+mn-ea"/>
                <a:cs typeface="+mn-cs"/>
              </a:rPr>
              <a:t>Damas Yaoundé, Cameroon</a:t>
            </a:r>
          </a:p>
          <a:p>
            <a:pPr algn="just" rtl="0">
              <a:lnSpc>
                <a:spcPct val="90000"/>
              </a:lnSpc>
            </a:pPr>
            <a:r>
              <a:rPr lang="en-US" sz="1900" kern="1200" dirty="0">
                <a:solidFill>
                  <a:schemeClr val="tx1"/>
                </a:solidFill>
                <a:latin typeface="+mn-lt"/>
                <a:ea typeface="+mn-ea"/>
                <a:cs typeface="+mn-cs"/>
              </a:rPr>
              <a:t>1. Cassava production: Establishment of 5000 hectares of cassava farms, utilizing modern farming techniques to increase productivity and efficiency.</a:t>
            </a:r>
            <a:br>
              <a:rPr lang="en-US" sz="1900" kern="1200" dirty="0">
                <a:solidFill>
                  <a:schemeClr val="tx1"/>
                </a:solidFill>
                <a:latin typeface="+mn-lt"/>
                <a:ea typeface="+mn-ea"/>
                <a:cs typeface="+mn-cs"/>
              </a:rPr>
            </a:br>
            <a:r>
              <a:rPr lang="en-US" sz="1900" kern="1200" dirty="0">
                <a:solidFill>
                  <a:schemeClr val="tx1"/>
                </a:solidFill>
                <a:latin typeface="+mn-lt"/>
                <a:ea typeface="+mn-ea"/>
                <a:cs typeface="+mn-cs"/>
              </a:rPr>
              <a:t>2. Processing and manufacturing: Construction of a state-of-the-art cassava processing plant, capable of producing a wide range of cassava by-products, e.g. cassava flour, starch, and ethanol.</a:t>
            </a:r>
          </a:p>
          <a:p>
            <a:pPr indent="-228600" algn="just" rtl="0">
              <a:lnSpc>
                <a:spcPct val="90000"/>
              </a:lnSpc>
              <a:buFont typeface="Arial" panose="020B0604020202020204" pitchFamily="34" charset="0"/>
              <a:buChar char="•"/>
            </a:pPr>
            <a:endParaRPr lang="en-US" sz="1900" b="1" kern="1200" dirty="0">
              <a:solidFill>
                <a:schemeClr val="tx1"/>
              </a:solidFill>
              <a:latin typeface="+mn-lt"/>
              <a:ea typeface="+mn-ea"/>
              <a:cs typeface="+mn-cs"/>
            </a:endParaRPr>
          </a:p>
        </p:txBody>
      </p:sp>
      <p:pic>
        <p:nvPicPr>
          <p:cNvPr id="7" name="Picture 4" descr="No alternative text description for this image">
            <a:extLst>
              <a:ext uri="{FF2B5EF4-FFF2-40B4-BE49-F238E27FC236}">
                <a16:creationId xmlns:a16="http://schemas.microsoft.com/office/drawing/2014/main" id="{118878D0-4191-53FF-CC13-F530EBB77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444"/>
          <a:stretch/>
        </p:blipFill>
        <p:spPr bwMode="auto">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2" descr="Profile photo of NALDCCAM S.A">
            <a:extLst>
              <a:ext uri="{FF2B5EF4-FFF2-40B4-BE49-F238E27FC236}">
                <a16:creationId xmlns:a16="http://schemas.microsoft.com/office/drawing/2014/main" id="{C8CA5DBC-F99F-87A8-8300-4D5ACC0F8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5" r="4" b="4"/>
          <a:stretch/>
        </p:blipFill>
        <p:spPr bwMode="auto">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Horticulture :: Vegetables::Tapioca">
            <a:extLst>
              <a:ext uri="{FF2B5EF4-FFF2-40B4-BE49-F238E27FC236}">
                <a16:creationId xmlns:a16="http://schemas.microsoft.com/office/drawing/2014/main" id="{4AE4A8A2-C53C-552F-B90A-5B3C8AAB8D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870" b="-3"/>
          <a:stretch/>
        </p:blipFill>
        <p:spPr bwMode="auto">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9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A9EB7A-04CE-B8AE-83BA-3BDC0BAFA096}"/>
            </a:ext>
          </a:extLst>
        </p:cNvPr>
        <p:cNvGrpSpPr/>
        <p:nvPr/>
      </p:nvGrpSpPr>
      <p:grpSpPr>
        <a:xfrm>
          <a:off x="0" y="0"/>
          <a:ext cx="0" cy="0"/>
          <a:chOff x="0" y="0"/>
          <a:chExt cx="0" cy="0"/>
        </a:xfrm>
      </p:grpSpPr>
      <p:sp>
        <p:nvSpPr>
          <p:cNvPr id="1043" name="Rectangle 1042">
            <a:extLst>
              <a:ext uri="{FF2B5EF4-FFF2-40B4-BE49-F238E27FC236}">
                <a16:creationId xmlns:a16="http://schemas.microsoft.com/office/drawing/2014/main" id="{D4672370-4FEF-553C-6617-EEF560336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45" name="Freeform: Shape 1044">
            <a:extLst>
              <a:ext uri="{FF2B5EF4-FFF2-40B4-BE49-F238E27FC236}">
                <a16:creationId xmlns:a16="http://schemas.microsoft.com/office/drawing/2014/main" id="{1F3F09F0-E7A3-3482-9A0A-3E9B00194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63" y="1467136"/>
            <a:ext cx="4429266" cy="5404512"/>
          </a:xfrm>
          <a:custGeom>
            <a:avLst/>
            <a:gdLst>
              <a:gd name="connsiteX0" fmla="*/ 824338 w 4383631"/>
              <a:gd name="connsiteY0" fmla="*/ 881 h 5404513"/>
              <a:gd name="connsiteX1" fmla="*/ 988232 w 4383631"/>
              <a:gd name="connsiteY1" fmla="*/ 1512 h 5404513"/>
              <a:gd name="connsiteX2" fmla="*/ 2378019 w 4383631"/>
              <a:gd name="connsiteY2" fmla="*/ 394359 h 5404513"/>
              <a:gd name="connsiteX3" fmla="*/ 4005393 w 4383631"/>
              <a:gd name="connsiteY3" fmla="*/ 5010381 h 5404513"/>
              <a:gd name="connsiteX4" fmla="*/ 3668913 w 4383631"/>
              <a:gd name="connsiteY4" fmla="*/ 5403338 h 5404513"/>
              <a:gd name="connsiteX5" fmla="*/ 3667357 w 4383631"/>
              <a:gd name="connsiteY5" fmla="*/ 5404513 h 5404513"/>
              <a:gd name="connsiteX6" fmla="*/ 0 w 4383631"/>
              <a:gd name="connsiteY6" fmla="*/ 5404513 h 5404513"/>
              <a:gd name="connsiteX7" fmla="*/ 0 w 4383631"/>
              <a:gd name="connsiteY7" fmla="*/ 143051 h 5404513"/>
              <a:gd name="connsiteX8" fmla="*/ 193256 w 4383631"/>
              <a:gd name="connsiteY8" fmla="*/ 87176 h 5404513"/>
              <a:gd name="connsiteX9" fmla="*/ 824338 w 4383631"/>
              <a:gd name="connsiteY9" fmla="*/ 881 h 540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83631" h="5404513">
                <a:moveTo>
                  <a:pt x="824338" y="881"/>
                </a:moveTo>
                <a:cubicBezTo>
                  <a:pt x="878770" y="-471"/>
                  <a:pt x="933413" y="-270"/>
                  <a:pt x="988232" y="1512"/>
                </a:cubicBezTo>
                <a:cubicBezTo>
                  <a:pt x="1445852" y="16389"/>
                  <a:pt x="1915763" y="141496"/>
                  <a:pt x="2378019" y="394359"/>
                </a:cubicBezTo>
                <a:cubicBezTo>
                  <a:pt x="4031265" y="1298718"/>
                  <a:pt x="4945843" y="3467048"/>
                  <a:pt x="4005393" y="5010381"/>
                </a:cubicBezTo>
                <a:cubicBezTo>
                  <a:pt x="3906203" y="5173158"/>
                  <a:pt x="3793241" y="5299621"/>
                  <a:pt x="3668913" y="5403338"/>
                </a:cubicBezTo>
                <a:lnTo>
                  <a:pt x="3667357" y="5404513"/>
                </a:lnTo>
                <a:lnTo>
                  <a:pt x="0" y="5404513"/>
                </a:lnTo>
                <a:lnTo>
                  <a:pt x="0" y="143051"/>
                </a:lnTo>
                <a:lnTo>
                  <a:pt x="193256" y="87176"/>
                </a:lnTo>
                <a:cubicBezTo>
                  <a:pt x="398954" y="35580"/>
                  <a:pt x="610013" y="6202"/>
                  <a:pt x="824338" y="881"/>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026" name="Picture 2" descr="Single-screw Extruder | Bühler Group">
            <a:extLst>
              <a:ext uri="{FF2B5EF4-FFF2-40B4-BE49-F238E27FC236}">
                <a16:creationId xmlns:a16="http://schemas.microsoft.com/office/drawing/2014/main" id="{912EABC7-39D4-C831-AA30-5F96E9AAD1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 r="18488" b="1"/>
          <a:stretch/>
        </p:blipFill>
        <p:spPr bwMode="auto">
          <a:xfrm>
            <a:off x="-7" y="1676463"/>
            <a:ext cx="4211054" cy="5181530"/>
          </a:xfrm>
          <a:custGeom>
            <a:avLst/>
            <a:gdLst/>
            <a:ahLst/>
            <a:cxnLst/>
            <a:rect l="l" t="t" r="r" b="b"/>
            <a:pathLst>
              <a:path w="4211054" h="5181530">
                <a:moveTo>
                  <a:pt x="1165310" y="990"/>
                </a:moveTo>
                <a:cubicBezTo>
                  <a:pt x="1578456" y="12730"/>
                  <a:pt x="2002082" y="129252"/>
                  <a:pt x="2418078" y="367333"/>
                </a:cubicBezTo>
                <a:cubicBezTo>
                  <a:pt x="3905879" y="1218825"/>
                  <a:pt x="4719574" y="3276464"/>
                  <a:pt x="3861693" y="4749397"/>
                </a:cubicBezTo>
                <a:cubicBezTo>
                  <a:pt x="3781266" y="4887488"/>
                  <a:pt x="3691172" y="4998345"/>
                  <a:pt x="3592887" y="5091022"/>
                </a:cubicBezTo>
                <a:lnTo>
                  <a:pt x="3483153" y="5181530"/>
                </a:lnTo>
                <a:lnTo>
                  <a:pt x="0" y="5181530"/>
                </a:lnTo>
                <a:lnTo>
                  <a:pt x="0" y="251609"/>
                </a:lnTo>
                <a:lnTo>
                  <a:pt x="158783" y="182603"/>
                </a:lnTo>
                <a:cubicBezTo>
                  <a:pt x="479801" y="54981"/>
                  <a:pt x="818871" y="-8854"/>
                  <a:pt x="1165310" y="990"/>
                </a:cubicBezTo>
                <a:close/>
              </a:path>
            </a:pathLst>
          </a:custGeom>
          <a:noFill/>
          <a:extLst>
            <a:ext uri="{909E8E84-426E-40DD-AFC4-6F175D3DCCD1}">
              <a14:hiddenFill xmlns:a14="http://schemas.microsoft.com/office/drawing/2010/main">
                <a:solidFill>
                  <a:srgbClr val="FFFFFF"/>
                </a:solidFill>
              </a14:hiddenFill>
            </a:ext>
          </a:extLst>
        </p:spPr>
      </p:pic>
      <p:sp>
        <p:nvSpPr>
          <p:cNvPr id="1047" name="Freeform: Shape 1046">
            <a:extLst>
              <a:ext uri="{FF2B5EF4-FFF2-40B4-BE49-F238E27FC236}">
                <a16:creationId xmlns:a16="http://schemas.microsoft.com/office/drawing/2014/main" id="{5CBE6199-0871-9E28-2FA8-B14D358CD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76470"/>
            <a:ext cx="4211054" cy="5181530"/>
          </a:xfrm>
          <a:custGeom>
            <a:avLst/>
            <a:gdLst>
              <a:gd name="connsiteX0" fmla="*/ 1165310 w 4211054"/>
              <a:gd name="connsiteY0" fmla="*/ 990 h 5181530"/>
              <a:gd name="connsiteX1" fmla="*/ 2418078 w 4211054"/>
              <a:gd name="connsiteY1" fmla="*/ 367333 h 5181530"/>
              <a:gd name="connsiteX2" fmla="*/ 3861693 w 4211054"/>
              <a:gd name="connsiteY2" fmla="*/ 4749397 h 5181530"/>
              <a:gd name="connsiteX3" fmla="*/ 3592887 w 4211054"/>
              <a:gd name="connsiteY3" fmla="*/ 5091022 h 5181530"/>
              <a:gd name="connsiteX4" fmla="*/ 3483152 w 4211054"/>
              <a:gd name="connsiteY4" fmla="*/ 5181530 h 5181530"/>
              <a:gd name="connsiteX5" fmla="*/ 0 w 4211054"/>
              <a:gd name="connsiteY5" fmla="*/ 5181530 h 5181530"/>
              <a:gd name="connsiteX6" fmla="*/ 0 w 4211054"/>
              <a:gd name="connsiteY6" fmla="*/ 5181528 h 5181530"/>
              <a:gd name="connsiteX7" fmla="*/ 2981677 w 4211054"/>
              <a:gd name="connsiteY7" fmla="*/ 5181528 h 5181530"/>
              <a:gd name="connsiteX8" fmla="*/ 3028606 w 4211054"/>
              <a:gd name="connsiteY8" fmla="*/ 5160626 h 5181530"/>
              <a:gd name="connsiteX9" fmla="*/ 3747110 w 4211054"/>
              <a:gd name="connsiteY9" fmla="*/ 4553549 h 5181530"/>
              <a:gd name="connsiteX10" fmla="*/ 2353269 w 4211054"/>
              <a:gd name="connsiteY10" fmla="*/ 527791 h 5181530"/>
              <a:gd name="connsiteX11" fmla="*/ 1162923 w 4211054"/>
              <a:gd name="connsiteY11" fmla="*/ 185179 h 5181530"/>
              <a:gd name="connsiteX12" fmla="*/ 80119 w 4211054"/>
              <a:gd name="connsiteY12" fmla="*/ 399295 h 5181530"/>
              <a:gd name="connsiteX13" fmla="*/ 0 w 4211054"/>
              <a:gd name="connsiteY13" fmla="*/ 438059 h 5181530"/>
              <a:gd name="connsiteX14" fmla="*/ 0 w 4211054"/>
              <a:gd name="connsiteY14" fmla="*/ 251609 h 5181530"/>
              <a:gd name="connsiteX15" fmla="*/ 158783 w 4211054"/>
              <a:gd name="connsiteY15" fmla="*/ 182603 h 5181530"/>
              <a:gd name="connsiteX16" fmla="*/ 1165310 w 4211054"/>
              <a:gd name="connsiteY16" fmla="*/ 990 h 518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11054" h="5181530">
                <a:moveTo>
                  <a:pt x="1165310" y="990"/>
                </a:moveTo>
                <a:cubicBezTo>
                  <a:pt x="1578456" y="12730"/>
                  <a:pt x="2002082" y="129252"/>
                  <a:pt x="2418078" y="367333"/>
                </a:cubicBezTo>
                <a:cubicBezTo>
                  <a:pt x="3905879" y="1218825"/>
                  <a:pt x="4719574" y="3276464"/>
                  <a:pt x="3861693" y="4749397"/>
                </a:cubicBezTo>
                <a:cubicBezTo>
                  <a:pt x="3781266" y="4887488"/>
                  <a:pt x="3691172" y="4998345"/>
                  <a:pt x="3592887" y="5091022"/>
                </a:cubicBezTo>
                <a:lnTo>
                  <a:pt x="3483152" y="5181530"/>
                </a:lnTo>
                <a:lnTo>
                  <a:pt x="0" y="5181530"/>
                </a:lnTo>
                <a:lnTo>
                  <a:pt x="0" y="5181528"/>
                </a:lnTo>
                <a:lnTo>
                  <a:pt x="2981677" y="5181528"/>
                </a:lnTo>
                <a:lnTo>
                  <a:pt x="3028606" y="5160626"/>
                </a:lnTo>
                <a:cubicBezTo>
                  <a:pt x="3311277" y="5028098"/>
                  <a:pt x="3558318" y="4869020"/>
                  <a:pt x="3747110" y="4553549"/>
                </a:cubicBezTo>
                <a:cubicBezTo>
                  <a:pt x="4552598" y="3207566"/>
                  <a:pt x="3769268" y="1316508"/>
                  <a:pt x="2353269" y="527791"/>
                </a:cubicBezTo>
                <a:cubicBezTo>
                  <a:pt x="1957349" y="307263"/>
                  <a:pt x="1554872" y="198154"/>
                  <a:pt x="1162923" y="185179"/>
                </a:cubicBezTo>
                <a:cubicBezTo>
                  <a:pt x="787306" y="172747"/>
                  <a:pt x="421359" y="248602"/>
                  <a:pt x="80119" y="399295"/>
                </a:cubicBezTo>
                <a:lnTo>
                  <a:pt x="0" y="438059"/>
                </a:lnTo>
                <a:lnTo>
                  <a:pt x="0" y="251609"/>
                </a:lnTo>
                <a:lnTo>
                  <a:pt x="158783" y="182603"/>
                </a:lnTo>
                <a:cubicBezTo>
                  <a:pt x="479801" y="54981"/>
                  <a:pt x="818871" y="-8854"/>
                  <a:pt x="1165310" y="99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49" name="Freeform: Shape 1048">
            <a:extLst>
              <a:ext uri="{FF2B5EF4-FFF2-40B4-BE49-F238E27FC236}">
                <a16:creationId xmlns:a16="http://schemas.microsoft.com/office/drawing/2014/main" id="{F10CDBA9-7F98-DD32-13AB-F1283C68D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9458" y="-13648"/>
            <a:ext cx="4289727" cy="2866417"/>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51" name="Freeform: Shape 1050">
            <a:extLst>
              <a:ext uri="{FF2B5EF4-FFF2-40B4-BE49-F238E27FC236}">
                <a16:creationId xmlns:a16="http://schemas.microsoft.com/office/drawing/2014/main" id="{16A61492-C485-E15D-004A-C6BC63A56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1951" y="-11953"/>
            <a:ext cx="4152001" cy="3562347"/>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2" name="Picture 1">
            <a:extLst>
              <a:ext uri="{FF2B5EF4-FFF2-40B4-BE49-F238E27FC236}">
                <a16:creationId xmlns:a16="http://schemas.microsoft.com/office/drawing/2014/main" id="{E6E86062-1710-D625-C6D2-C8790E51A031}"/>
              </a:ext>
            </a:extLst>
          </p:cNvPr>
          <p:cNvPicPr>
            <a:picLocks noChangeAspect="1"/>
          </p:cNvPicPr>
          <p:nvPr/>
        </p:nvPicPr>
        <p:blipFill>
          <a:blip r:embed="rId3"/>
          <a:srcRect t="1012" r="2" b="3717"/>
          <a:stretch/>
        </p:blipFill>
        <p:spPr>
          <a:xfrm>
            <a:off x="3332189" y="1"/>
            <a:ext cx="3997527" cy="2646947"/>
          </a:xfrm>
          <a:custGeom>
            <a:avLst/>
            <a:gdLst/>
            <a:ahLst/>
            <a:cxnLst/>
            <a:rect l="l" t="t" r="r" b="b"/>
            <a:pathLst>
              <a:path w="3997527" h="2646947">
                <a:moveTo>
                  <a:pt x="292993" y="0"/>
                </a:moveTo>
                <a:lnTo>
                  <a:pt x="3828920" y="0"/>
                </a:lnTo>
                <a:lnTo>
                  <a:pt x="3877162" y="126877"/>
                </a:lnTo>
                <a:cubicBezTo>
                  <a:pt x="3956137" y="365716"/>
                  <a:pt x="3997527" y="630123"/>
                  <a:pt x="3997527" y="908578"/>
                </a:cubicBezTo>
                <a:cubicBezTo>
                  <a:pt x="3997527" y="1130767"/>
                  <a:pt x="3933446" y="1309091"/>
                  <a:pt x="3789844" y="1486825"/>
                </a:cubicBezTo>
                <a:cubicBezTo>
                  <a:pt x="3639637" y="1672742"/>
                  <a:pt x="3413939" y="1843981"/>
                  <a:pt x="3174946" y="2025257"/>
                </a:cubicBezTo>
                <a:cubicBezTo>
                  <a:pt x="3130853" y="2058662"/>
                  <a:pt x="3085302" y="2093247"/>
                  <a:pt x="3039752" y="2128254"/>
                </a:cubicBezTo>
                <a:cubicBezTo>
                  <a:pt x="2632020" y="2441546"/>
                  <a:pt x="2334435" y="2646947"/>
                  <a:pt x="1928851" y="2646947"/>
                </a:cubicBezTo>
                <a:cubicBezTo>
                  <a:pt x="1310863" y="2646947"/>
                  <a:pt x="873195" y="2394813"/>
                  <a:pt x="465463" y="1803828"/>
                </a:cubicBezTo>
                <a:cubicBezTo>
                  <a:pt x="412107" y="1726474"/>
                  <a:pt x="359949" y="1656124"/>
                  <a:pt x="309509" y="1588134"/>
                </a:cubicBezTo>
                <a:cubicBezTo>
                  <a:pt x="100453" y="1306222"/>
                  <a:pt x="0" y="1159615"/>
                  <a:pt x="0" y="908578"/>
                </a:cubicBezTo>
                <a:cubicBezTo>
                  <a:pt x="0" y="659312"/>
                  <a:pt x="62965" y="413080"/>
                  <a:pt x="187010" y="176721"/>
                </a:cubicBezTo>
                <a:cubicBezTo>
                  <a:pt x="217356" y="118918"/>
                  <a:pt x="250961" y="62336"/>
                  <a:pt x="287751" y="7075"/>
                </a:cubicBezTo>
                <a:close/>
              </a:path>
            </a:pathLst>
          </a:custGeom>
        </p:spPr>
      </p:pic>
      <p:sp>
        <p:nvSpPr>
          <p:cNvPr id="1053" name="Freeform: Shape 1052">
            <a:extLst>
              <a:ext uri="{FF2B5EF4-FFF2-40B4-BE49-F238E27FC236}">
                <a16:creationId xmlns:a16="http://schemas.microsoft.com/office/drawing/2014/main" id="{4F32897E-A70B-6FBE-1CAC-46F0302B9D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2189" y="1"/>
            <a:ext cx="3997527" cy="2646947"/>
          </a:xfrm>
          <a:custGeom>
            <a:avLst/>
            <a:gdLst>
              <a:gd name="connsiteX0" fmla="*/ 478501 w 3997527"/>
              <a:gd name="connsiteY0" fmla="*/ 2 h 2646947"/>
              <a:gd name="connsiteX1" fmla="*/ 382993 w 3997527"/>
              <a:gd name="connsiteY1" fmla="*/ 123929 h 2646947"/>
              <a:gd name="connsiteX2" fmla="*/ 290041 w 3997527"/>
              <a:gd name="connsiteY2" fmla="*/ 274421 h 2646947"/>
              <a:gd name="connsiteX3" fmla="*/ 117491 w 3997527"/>
              <a:gd name="connsiteY3" fmla="*/ 923641 h 2646947"/>
              <a:gd name="connsiteX4" fmla="*/ 403069 w 3997527"/>
              <a:gd name="connsiteY4" fmla="*/ 1526467 h 2646947"/>
              <a:gd name="connsiteX5" fmla="*/ 546966 w 3997527"/>
              <a:gd name="connsiteY5" fmla="*/ 1717806 h 2646947"/>
              <a:gd name="connsiteX6" fmla="*/ 1897207 w 3997527"/>
              <a:gd name="connsiteY6" fmla="*/ 2465727 h 2646947"/>
              <a:gd name="connsiteX7" fmla="*/ 2922217 w 3997527"/>
              <a:gd name="connsiteY7" fmla="*/ 2005601 h 2646947"/>
              <a:gd name="connsiteX8" fmla="*/ 3046959 w 3997527"/>
              <a:gd name="connsiteY8" fmla="*/ 1914233 h 2646947"/>
              <a:gd name="connsiteX9" fmla="*/ 3614314 w 3997527"/>
              <a:gd name="connsiteY9" fmla="*/ 1436596 h 2646947"/>
              <a:gd name="connsiteX10" fmla="*/ 3805939 w 3997527"/>
              <a:gd name="connsiteY10" fmla="*/ 923641 h 2646947"/>
              <a:gd name="connsiteX11" fmla="*/ 3633781 w 3997527"/>
              <a:gd name="connsiteY11" fmla="*/ 75714 h 2646947"/>
              <a:gd name="connsiteX12" fmla="*/ 3595267 w 3997527"/>
              <a:gd name="connsiteY12" fmla="*/ 2 h 2646947"/>
              <a:gd name="connsiteX13" fmla="*/ 292993 w 3997527"/>
              <a:gd name="connsiteY13" fmla="*/ 0 h 2646947"/>
              <a:gd name="connsiteX14" fmla="*/ 3828920 w 3997527"/>
              <a:gd name="connsiteY14" fmla="*/ 0 h 2646947"/>
              <a:gd name="connsiteX15" fmla="*/ 3877162 w 3997527"/>
              <a:gd name="connsiteY15" fmla="*/ 126877 h 2646947"/>
              <a:gd name="connsiteX16" fmla="*/ 3997527 w 3997527"/>
              <a:gd name="connsiteY16" fmla="*/ 908578 h 2646947"/>
              <a:gd name="connsiteX17" fmla="*/ 3789844 w 3997527"/>
              <a:gd name="connsiteY17" fmla="*/ 1486825 h 2646947"/>
              <a:gd name="connsiteX18" fmla="*/ 3174946 w 3997527"/>
              <a:gd name="connsiteY18" fmla="*/ 2025257 h 2646947"/>
              <a:gd name="connsiteX19" fmla="*/ 3039752 w 3997527"/>
              <a:gd name="connsiteY19" fmla="*/ 2128254 h 2646947"/>
              <a:gd name="connsiteX20" fmla="*/ 1928850 w 3997527"/>
              <a:gd name="connsiteY20" fmla="*/ 2646947 h 2646947"/>
              <a:gd name="connsiteX21" fmla="*/ 465463 w 3997527"/>
              <a:gd name="connsiteY21" fmla="*/ 1803828 h 2646947"/>
              <a:gd name="connsiteX22" fmla="*/ 309508 w 3997527"/>
              <a:gd name="connsiteY22" fmla="*/ 1588134 h 2646947"/>
              <a:gd name="connsiteX23" fmla="*/ 0 w 3997527"/>
              <a:gd name="connsiteY23" fmla="*/ 908578 h 2646947"/>
              <a:gd name="connsiteX24" fmla="*/ 187010 w 3997527"/>
              <a:gd name="connsiteY24" fmla="*/ 176721 h 2646947"/>
              <a:gd name="connsiteX25" fmla="*/ 287750 w 3997527"/>
              <a:gd name="connsiteY25" fmla="*/ 7075 h 264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7527" h="2646947">
                <a:moveTo>
                  <a:pt x="478501" y="2"/>
                </a:moveTo>
                <a:lnTo>
                  <a:pt x="382993" y="123929"/>
                </a:lnTo>
                <a:cubicBezTo>
                  <a:pt x="349048" y="172951"/>
                  <a:pt x="318041" y="223144"/>
                  <a:pt x="290041" y="274421"/>
                </a:cubicBezTo>
                <a:cubicBezTo>
                  <a:pt x="175588" y="484093"/>
                  <a:pt x="117491" y="702521"/>
                  <a:pt x="117491" y="923641"/>
                </a:cubicBezTo>
                <a:cubicBezTo>
                  <a:pt x="117491" y="1146334"/>
                  <a:pt x="210177" y="1276386"/>
                  <a:pt x="403069" y="1526467"/>
                </a:cubicBezTo>
                <a:cubicBezTo>
                  <a:pt x="449609" y="1586781"/>
                  <a:pt x="497735" y="1649187"/>
                  <a:pt x="546966" y="1717806"/>
                </a:cubicBezTo>
                <a:cubicBezTo>
                  <a:pt x="923173" y="2242063"/>
                  <a:pt x="1327000" y="2465727"/>
                  <a:pt x="1897207" y="2465727"/>
                </a:cubicBezTo>
                <a:cubicBezTo>
                  <a:pt x="2271434" y="2465727"/>
                  <a:pt x="2546010" y="2283518"/>
                  <a:pt x="2922217" y="2005601"/>
                </a:cubicBezTo>
                <a:cubicBezTo>
                  <a:pt x="2964245" y="1974547"/>
                  <a:pt x="3006275" y="1943867"/>
                  <a:pt x="3046959" y="1914233"/>
                </a:cubicBezTo>
                <a:cubicBezTo>
                  <a:pt x="3267474" y="1753426"/>
                  <a:pt x="3475721" y="1601521"/>
                  <a:pt x="3614314" y="1436596"/>
                </a:cubicBezTo>
                <a:cubicBezTo>
                  <a:pt x="3746813" y="1278931"/>
                  <a:pt x="3805939" y="1120743"/>
                  <a:pt x="3805939" y="923641"/>
                </a:cubicBezTo>
                <a:cubicBezTo>
                  <a:pt x="3805939" y="614875"/>
                  <a:pt x="3746267" y="325578"/>
                  <a:pt x="3633781" y="75714"/>
                </a:cubicBezTo>
                <a:lnTo>
                  <a:pt x="3595267" y="2"/>
                </a:lnTo>
                <a:close/>
                <a:moveTo>
                  <a:pt x="292993" y="0"/>
                </a:moveTo>
                <a:lnTo>
                  <a:pt x="3828920" y="0"/>
                </a:lnTo>
                <a:lnTo>
                  <a:pt x="3877162" y="126877"/>
                </a:lnTo>
                <a:cubicBezTo>
                  <a:pt x="3956137" y="365716"/>
                  <a:pt x="3997527" y="630123"/>
                  <a:pt x="3997527" y="908578"/>
                </a:cubicBezTo>
                <a:cubicBezTo>
                  <a:pt x="3997527" y="1130767"/>
                  <a:pt x="3933446" y="1309091"/>
                  <a:pt x="3789844" y="1486825"/>
                </a:cubicBezTo>
                <a:cubicBezTo>
                  <a:pt x="3639637" y="1672742"/>
                  <a:pt x="3413939" y="1843981"/>
                  <a:pt x="3174946" y="2025257"/>
                </a:cubicBezTo>
                <a:cubicBezTo>
                  <a:pt x="3130853" y="2058662"/>
                  <a:pt x="3085302" y="2093247"/>
                  <a:pt x="3039752" y="2128254"/>
                </a:cubicBezTo>
                <a:cubicBezTo>
                  <a:pt x="2632020" y="2441546"/>
                  <a:pt x="2334435" y="2646947"/>
                  <a:pt x="1928850" y="2646947"/>
                </a:cubicBezTo>
                <a:cubicBezTo>
                  <a:pt x="1310863" y="2646947"/>
                  <a:pt x="873195" y="2394813"/>
                  <a:pt x="465463" y="1803828"/>
                </a:cubicBezTo>
                <a:cubicBezTo>
                  <a:pt x="412107" y="1726474"/>
                  <a:pt x="359949" y="1656124"/>
                  <a:pt x="309508" y="1588134"/>
                </a:cubicBezTo>
                <a:cubicBezTo>
                  <a:pt x="100453" y="1306222"/>
                  <a:pt x="0" y="1159615"/>
                  <a:pt x="0" y="908578"/>
                </a:cubicBezTo>
                <a:cubicBezTo>
                  <a:pt x="0" y="659312"/>
                  <a:pt x="62965" y="413080"/>
                  <a:pt x="187010" y="176721"/>
                </a:cubicBezTo>
                <a:cubicBezTo>
                  <a:pt x="217356" y="118918"/>
                  <a:pt x="250961" y="62336"/>
                  <a:pt x="287750" y="7075"/>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3" name="Picture 2">
            <a:extLst>
              <a:ext uri="{FF2B5EF4-FFF2-40B4-BE49-F238E27FC236}">
                <a16:creationId xmlns:a16="http://schemas.microsoft.com/office/drawing/2014/main" id="{2ADAAFDC-38C9-9753-CAAE-420C3CCA03E5}"/>
              </a:ext>
            </a:extLst>
          </p:cNvPr>
          <p:cNvPicPr>
            <a:picLocks noChangeAspect="1"/>
          </p:cNvPicPr>
          <p:nvPr/>
        </p:nvPicPr>
        <p:blipFill>
          <a:blip r:embed="rId4"/>
          <a:srcRect t="12246" r="2" b="3204"/>
          <a:stretch/>
        </p:blipFill>
        <p:spPr>
          <a:xfrm>
            <a:off x="8253666" y="2"/>
            <a:ext cx="3938337" cy="3321595"/>
          </a:xfrm>
          <a:custGeom>
            <a:avLst/>
            <a:gdLst/>
            <a:ahLst/>
            <a:cxnLst/>
            <a:rect l="l" t="t" r="r" b="b"/>
            <a:pathLst>
              <a:path w="3938337" h="3321595">
                <a:moveTo>
                  <a:pt x="412520" y="0"/>
                </a:moveTo>
                <a:lnTo>
                  <a:pt x="3217629" y="0"/>
                </a:lnTo>
                <a:lnTo>
                  <a:pt x="3871410" y="0"/>
                </a:lnTo>
                <a:lnTo>
                  <a:pt x="3938337" y="0"/>
                </a:lnTo>
                <a:lnTo>
                  <a:pt x="3938337" y="59511"/>
                </a:lnTo>
                <a:lnTo>
                  <a:pt x="3938337" y="699247"/>
                </a:lnTo>
                <a:lnTo>
                  <a:pt x="3938337" y="2518435"/>
                </a:lnTo>
                <a:lnTo>
                  <a:pt x="3856842" y="2618704"/>
                </a:lnTo>
                <a:cubicBezTo>
                  <a:pt x="3439614" y="3108658"/>
                  <a:pt x="2979779" y="3321595"/>
                  <a:pt x="2362292" y="3321595"/>
                </a:cubicBezTo>
                <a:cubicBezTo>
                  <a:pt x="1899140" y="3321595"/>
                  <a:pt x="1559319" y="3095023"/>
                  <a:pt x="1093716" y="2749441"/>
                </a:cubicBezTo>
                <a:cubicBezTo>
                  <a:pt x="1041701" y="2710827"/>
                  <a:pt x="989684" y="2672676"/>
                  <a:pt x="939333" y="2635829"/>
                </a:cubicBezTo>
                <a:cubicBezTo>
                  <a:pt x="666418" y="2435869"/>
                  <a:pt x="408686" y="2246981"/>
                  <a:pt x="237160" y="2041901"/>
                </a:cubicBezTo>
                <a:cubicBezTo>
                  <a:pt x="73176" y="1845849"/>
                  <a:pt x="0" y="1649145"/>
                  <a:pt x="0" y="1404055"/>
                </a:cubicBezTo>
                <a:cubicBezTo>
                  <a:pt x="0" y="866538"/>
                  <a:pt x="144750" y="376466"/>
                  <a:pt x="410955" y="1974"/>
                </a:cubicBezTo>
                <a:close/>
              </a:path>
            </a:pathLst>
          </a:custGeom>
        </p:spPr>
      </p:pic>
      <p:sp>
        <p:nvSpPr>
          <p:cNvPr id="1055" name="Freeform: Shape 1054">
            <a:extLst>
              <a:ext uri="{FF2B5EF4-FFF2-40B4-BE49-F238E27FC236}">
                <a16:creationId xmlns:a16="http://schemas.microsoft.com/office/drawing/2014/main" id="{6BCF06A9-9DC6-E759-F739-138C78DCA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253663" y="0"/>
            <a:ext cx="3938337" cy="3321595"/>
          </a:xfrm>
          <a:custGeom>
            <a:avLst/>
            <a:gdLst>
              <a:gd name="connsiteX0" fmla="*/ 1166365 w 3938337"/>
              <a:gd name="connsiteY0" fmla="*/ 0 h 3321595"/>
              <a:gd name="connsiteX1" fmla="*/ 107576 w 3938337"/>
              <a:gd name="connsiteY1" fmla="*/ 0 h 3321595"/>
              <a:gd name="connsiteX2" fmla="*/ 66927 w 3938337"/>
              <a:gd name="connsiteY2" fmla="*/ 0 h 3321595"/>
              <a:gd name="connsiteX3" fmla="*/ 0 w 3938337"/>
              <a:gd name="connsiteY3" fmla="*/ 0 h 3321595"/>
              <a:gd name="connsiteX4" fmla="*/ 0 w 3938337"/>
              <a:gd name="connsiteY4" fmla="*/ 59511 h 3321595"/>
              <a:gd name="connsiteX5" fmla="*/ 0 w 3938337"/>
              <a:gd name="connsiteY5" fmla="*/ 155390 h 3321595"/>
              <a:gd name="connsiteX6" fmla="*/ 0 w 3938337"/>
              <a:gd name="connsiteY6" fmla="*/ 901114 h 3321595"/>
              <a:gd name="connsiteX7" fmla="*/ 4 w 3938337"/>
              <a:gd name="connsiteY7" fmla="*/ 901114 h 3321595"/>
              <a:gd name="connsiteX8" fmla="*/ 4 w 3938337"/>
              <a:gd name="connsiteY8" fmla="*/ 471771 h 3321595"/>
              <a:gd name="connsiteX9" fmla="*/ 50187 w 3938337"/>
              <a:gd name="connsiteY9" fmla="*/ 407556 h 3321595"/>
              <a:gd name="connsiteX10" fmla="*/ 352921 w 3938337"/>
              <a:gd name="connsiteY10" fmla="*/ 118259 h 3321595"/>
              <a:gd name="connsiteX11" fmla="*/ 514890 w 3938337"/>
              <a:gd name="connsiteY11" fmla="*/ 2 h 3321595"/>
              <a:gd name="connsiteX12" fmla="*/ 1166365 w 3938337"/>
              <a:gd name="connsiteY12" fmla="*/ 2 h 3321595"/>
              <a:gd name="connsiteX13" fmla="*/ 3525817 w 3938337"/>
              <a:gd name="connsiteY13" fmla="*/ 0 h 3321595"/>
              <a:gd name="connsiteX14" fmla="*/ 3384145 w 3938337"/>
              <a:gd name="connsiteY14" fmla="*/ 0 h 3321595"/>
              <a:gd name="connsiteX15" fmla="*/ 3385646 w 3938337"/>
              <a:gd name="connsiteY15" fmla="*/ 1904 h 3321595"/>
              <a:gd name="connsiteX16" fmla="*/ 3780089 w 3938337"/>
              <a:gd name="connsiteY16" fmla="*/ 1354125 h 3321595"/>
              <a:gd name="connsiteX17" fmla="*/ 3552458 w 3938337"/>
              <a:gd name="connsiteY17" fmla="*/ 1969288 h 3321595"/>
              <a:gd name="connsiteX18" fmla="*/ 3414534 w 3938337"/>
              <a:gd name="connsiteY18" fmla="*/ 2115111 h 3321595"/>
              <a:gd name="connsiteX19" fmla="*/ 3395732 w 3938337"/>
              <a:gd name="connsiteY19" fmla="*/ 2131585 h 3321595"/>
              <a:gd name="connsiteX20" fmla="*/ 3390273 w 3938337"/>
              <a:gd name="connsiteY20" fmla="*/ 2137223 h 3321595"/>
              <a:gd name="connsiteX21" fmla="*/ 3348116 w 3938337"/>
              <a:gd name="connsiteY21" fmla="*/ 2173305 h 3321595"/>
              <a:gd name="connsiteX22" fmla="*/ 3251972 w 3938337"/>
              <a:gd name="connsiteY22" fmla="*/ 2257543 h 3321595"/>
              <a:gd name="connsiteX23" fmla="*/ 2878500 w 3938337"/>
              <a:gd name="connsiteY23" fmla="*/ 2542096 h 3321595"/>
              <a:gd name="connsiteX24" fmla="*/ 2730320 w 3938337"/>
              <a:gd name="connsiteY24" fmla="*/ 2651667 h 3321595"/>
              <a:gd name="connsiteX25" fmla="*/ 1512716 w 3938337"/>
              <a:gd name="connsiteY25" fmla="*/ 3203474 h 3321595"/>
              <a:gd name="connsiteX26" fmla="*/ 78219 w 3938337"/>
              <a:gd name="connsiteY26" fmla="*/ 2525579 h 3321595"/>
              <a:gd name="connsiteX27" fmla="*/ 0 w 3938337"/>
              <a:gd name="connsiteY27" fmla="*/ 2428877 h 3321595"/>
              <a:gd name="connsiteX28" fmla="*/ 0 w 3938337"/>
              <a:gd name="connsiteY28" fmla="*/ 2518435 h 3321595"/>
              <a:gd name="connsiteX29" fmla="*/ 81495 w 3938337"/>
              <a:gd name="connsiteY29" fmla="*/ 2618704 h 3321595"/>
              <a:gd name="connsiteX30" fmla="*/ 1576046 w 3938337"/>
              <a:gd name="connsiteY30" fmla="*/ 3321595 h 3321595"/>
              <a:gd name="connsiteX31" fmla="*/ 2844621 w 3938337"/>
              <a:gd name="connsiteY31" fmla="*/ 2749441 h 3321595"/>
              <a:gd name="connsiteX32" fmla="*/ 2999005 w 3938337"/>
              <a:gd name="connsiteY32" fmla="*/ 2635829 h 3321595"/>
              <a:gd name="connsiteX33" fmla="*/ 3701177 w 3938337"/>
              <a:gd name="connsiteY33" fmla="*/ 2041901 h 3321595"/>
              <a:gd name="connsiteX34" fmla="*/ 3938337 w 3938337"/>
              <a:gd name="connsiteY34" fmla="*/ 1404055 h 3321595"/>
              <a:gd name="connsiteX35" fmla="*/ 3527383 w 3938337"/>
              <a:gd name="connsiteY35"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8337" h="3321595">
                <a:moveTo>
                  <a:pt x="1166365" y="0"/>
                </a:moveTo>
                <a:lnTo>
                  <a:pt x="107576" y="0"/>
                </a:lnTo>
                <a:lnTo>
                  <a:pt x="66927" y="0"/>
                </a:lnTo>
                <a:lnTo>
                  <a:pt x="0" y="0"/>
                </a:lnTo>
                <a:lnTo>
                  <a:pt x="0" y="59511"/>
                </a:lnTo>
                <a:lnTo>
                  <a:pt x="0" y="155390"/>
                </a:lnTo>
                <a:lnTo>
                  <a:pt x="0" y="901114"/>
                </a:lnTo>
                <a:lnTo>
                  <a:pt x="4" y="901114"/>
                </a:lnTo>
                <a:lnTo>
                  <a:pt x="4" y="471771"/>
                </a:lnTo>
                <a:lnTo>
                  <a:pt x="50187" y="407556"/>
                </a:lnTo>
                <a:cubicBezTo>
                  <a:pt x="138559" y="305382"/>
                  <a:pt x="239680" y="208703"/>
                  <a:pt x="352921" y="118259"/>
                </a:cubicBezTo>
                <a:lnTo>
                  <a:pt x="514890" y="2"/>
                </a:lnTo>
                <a:lnTo>
                  <a:pt x="1166365" y="2"/>
                </a:lnTo>
                <a:close/>
                <a:moveTo>
                  <a:pt x="3525817" y="0"/>
                </a:moveTo>
                <a:lnTo>
                  <a:pt x="3384145" y="0"/>
                </a:lnTo>
                <a:lnTo>
                  <a:pt x="3385646" y="1904"/>
                </a:lnTo>
                <a:cubicBezTo>
                  <a:pt x="3641155" y="363079"/>
                  <a:pt x="3780089" y="835723"/>
                  <a:pt x="3780089" y="1354125"/>
                </a:cubicBezTo>
                <a:cubicBezTo>
                  <a:pt x="3780089" y="1590500"/>
                  <a:pt x="3709854" y="1780209"/>
                  <a:pt x="3552458" y="1969288"/>
                </a:cubicBezTo>
                <a:cubicBezTo>
                  <a:pt x="3511300" y="2018735"/>
                  <a:pt x="3464970" y="2067206"/>
                  <a:pt x="3414534" y="2115111"/>
                </a:cubicBezTo>
                <a:lnTo>
                  <a:pt x="3395732" y="2131585"/>
                </a:lnTo>
                <a:lnTo>
                  <a:pt x="3390273" y="2137223"/>
                </a:lnTo>
                <a:lnTo>
                  <a:pt x="3348116" y="2173305"/>
                </a:lnTo>
                <a:lnTo>
                  <a:pt x="3251972" y="2257543"/>
                </a:lnTo>
                <a:cubicBezTo>
                  <a:pt x="3136805" y="2351916"/>
                  <a:pt x="3009474" y="2445671"/>
                  <a:pt x="2878500" y="2542096"/>
                </a:cubicBezTo>
                <a:cubicBezTo>
                  <a:pt x="2830172" y="2577632"/>
                  <a:pt x="2780245" y="2614426"/>
                  <a:pt x="2730320" y="2651667"/>
                </a:cubicBezTo>
                <a:cubicBezTo>
                  <a:pt x="2283426" y="2984960"/>
                  <a:pt x="1957258" y="3203474"/>
                  <a:pt x="1512716" y="3203474"/>
                </a:cubicBezTo>
                <a:cubicBezTo>
                  <a:pt x="920041" y="3203474"/>
                  <a:pt x="478682" y="2998110"/>
                  <a:pt x="78219" y="2525579"/>
                </a:cubicBezTo>
                <a:lnTo>
                  <a:pt x="0" y="2428877"/>
                </a:lnTo>
                <a:lnTo>
                  <a:pt x="0" y="2518435"/>
                </a:lnTo>
                <a:lnTo>
                  <a:pt x="81495" y="2618704"/>
                </a:lnTo>
                <a:cubicBezTo>
                  <a:pt x="498723" y="3108658"/>
                  <a:pt x="958559" y="3321595"/>
                  <a:pt x="1576046" y="3321595"/>
                </a:cubicBezTo>
                <a:cubicBezTo>
                  <a:pt x="2039197" y="3321595"/>
                  <a:pt x="2379018" y="3095023"/>
                  <a:pt x="2844621" y="2749441"/>
                </a:cubicBezTo>
                <a:cubicBezTo>
                  <a:pt x="2896636" y="2710827"/>
                  <a:pt x="2948653" y="2672676"/>
                  <a:pt x="2999005" y="2635829"/>
                </a:cubicBezTo>
                <a:cubicBezTo>
                  <a:pt x="3271919" y="2435869"/>
                  <a:pt x="3529651" y="2246981"/>
                  <a:pt x="3701177" y="2041901"/>
                </a:cubicBezTo>
                <a:cubicBezTo>
                  <a:pt x="3865161" y="1845849"/>
                  <a:pt x="3938337" y="1649145"/>
                  <a:pt x="3938337" y="1404055"/>
                </a:cubicBezTo>
                <a:cubicBezTo>
                  <a:pt x="3938337" y="866538"/>
                  <a:pt x="3793587" y="376466"/>
                  <a:pt x="352738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object 3">
            <a:extLst>
              <a:ext uri="{FF2B5EF4-FFF2-40B4-BE49-F238E27FC236}">
                <a16:creationId xmlns:a16="http://schemas.microsoft.com/office/drawing/2014/main" id="{2A66398F-223A-A44D-42E3-2CC62ADA5751}"/>
              </a:ext>
            </a:extLst>
          </p:cNvPr>
          <p:cNvSpPr txBox="1">
            <a:spLocks/>
          </p:cNvSpPr>
          <p:nvPr/>
        </p:nvSpPr>
        <p:spPr>
          <a:xfrm>
            <a:off x="4959350" y="4444778"/>
            <a:ext cx="5729985" cy="1773142"/>
          </a:xfrm>
          <a:prstGeom prst="rect">
            <a:avLst/>
          </a:prstGeom>
        </p:spPr>
        <p:txBody>
          <a:bodyPr vert="horz" lIns="91440" tIns="45720" rIns="91440" bIns="45720" rtlCol="0">
            <a:normAutofit/>
          </a:bodyPr>
          <a:lstStyle>
            <a:lvl1pPr>
              <a:defRPr>
                <a:latin typeface="+mj-lt"/>
                <a:ea typeface="+mj-ea"/>
                <a:cs typeface="+mj-cs"/>
              </a:defRPr>
            </a:lvl1pPr>
          </a:lstStyle>
          <a:p>
            <a:pPr indent="-228600" algn="l" rtl="0">
              <a:lnSpc>
                <a:spcPct val="90000"/>
              </a:lnSpc>
              <a:spcBef>
                <a:spcPts val="100"/>
              </a:spcBef>
              <a:buFont typeface="Arial" panose="020B0604020202020204" pitchFamily="34" charset="0"/>
              <a:buChar char="•"/>
            </a:pPr>
            <a:r>
              <a:rPr lang="en-US" sz="2000" b="1" kern="1200" dirty="0">
                <a:solidFill>
                  <a:schemeClr val="tx1"/>
                </a:solidFill>
                <a:latin typeface="+mn-lt"/>
                <a:ea typeface="+mn-ea"/>
                <a:cs typeface="+mn-cs"/>
              </a:rPr>
              <a:t>Kano, Nigeria - </a:t>
            </a:r>
            <a:r>
              <a:rPr lang="en-US" sz="2000" b="1" kern="1200" spc="-25" dirty="0">
                <a:solidFill>
                  <a:schemeClr val="tx1"/>
                </a:solidFill>
                <a:latin typeface="+mn-lt"/>
                <a:ea typeface="+mn-ea"/>
                <a:cs typeface="+mn-cs"/>
              </a:rPr>
              <a:t>Stallion Group</a:t>
            </a:r>
            <a:endParaRPr lang="en-US" sz="2000" b="1" kern="1200" spc="-25">
              <a:solidFill>
                <a:schemeClr val="tx1"/>
              </a:solidFill>
              <a:latin typeface="+mn-lt"/>
              <a:ea typeface="+mn-ea"/>
              <a:cs typeface="+mn-cs"/>
            </a:endParaRPr>
          </a:p>
          <a:p>
            <a:pPr marL="412750" indent="-228600" algn="l" rtl="0">
              <a:lnSpc>
                <a:spcPct val="90000"/>
              </a:lnSpc>
              <a:spcBef>
                <a:spcPts val="100"/>
              </a:spcBef>
              <a:buFont typeface="Arial" panose="020B0604020202020204" pitchFamily="34" charset="0"/>
              <a:buChar char="•"/>
            </a:pPr>
            <a:r>
              <a:rPr lang="en-US" sz="2000" b="1" kern="1200" spc="-25" dirty="0">
                <a:solidFill>
                  <a:schemeClr val="tx1"/>
                </a:solidFill>
                <a:latin typeface="+mn-lt"/>
                <a:ea typeface="+mn-ea"/>
                <a:cs typeface="+mn-cs"/>
              </a:rPr>
              <a:t>Broken Rice to Whole Rice using Buhler Extrusion Technology</a:t>
            </a:r>
          </a:p>
          <a:p>
            <a:pPr marL="412750" indent="-228600" algn="l" rtl="0">
              <a:lnSpc>
                <a:spcPct val="90000"/>
              </a:lnSpc>
              <a:spcBef>
                <a:spcPts val="100"/>
              </a:spcBef>
              <a:buFont typeface="Arial" panose="020B0604020202020204" pitchFamily="34" charset="0"/>
              <a:buChar char="•"/>
            </a:pPr>
            <a:r>
              <a:rPr lang="en-US" sz="2000" b="1" kern="1200" spc="-25" dirty="0">
                <a:solidFill>
                  <a:schemeClr val="tx1"/>
                </a:solidFill>
                <a:latin typeface="+mn-lt"/>
                <a:ea typeface="+mn-ea"/>
                <a:cs typeface="+mn-cs"/>
              </a:rPr>
              <a:t>Rice Husk to Briquette</a:t>
            </a:r>
          </a:p>
        </p:txBody>
      </p:sp>
      <p:pic>
        <p:nvPicPr>
          <p:cNvPr id="1028" name="Picture 4" descr="Stallion Rice">
            <a:extLst>
              <a:ext uri="{FF2B5EF4-FFF2-40B4-BE49-F238E27FC236}">
                <a16:creationId xmlns:a16="http://schemas.microsoft.com/office/drawing/2014/main" id="{C4C509DE-C113-7828-DD2D-EC77E4F508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 y="28575"/>
            <a:ext cx="1981200" cy="17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851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5F6277-70AD-0963-F50B-B0C96C21507F}"/>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26C624C-963C-4795-B05B-6565DB5AB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large room full of green plants&#10;&#10;Description automatically generated">
            <a:extLst>
              <a:ext uri="{FF2B5EF4-FFF2-40B4-BE49-F238E27FC236}">
                <a16:creationId xmlns:a16="http://schemas.microsoft.com/office/drawing/2014/main" id="{4A3192F8-9EBC-C51B-9131-ED70DCDEDAAA}"/>
              </a:ext>
            </a:extLst>
          </p:cNvPr>
          <p:cNvPicPr>
            <a:picLocks noChangeAspect="1"/>
          </p:cNvPicPr>
          <p:nvPr/>
        </p:nvPicPr>
        <p:blipFill>
          <a:blip r:embed="rId2">
            <a:extLst>
              <a:ext uri="{28A0092B-C50C-407E-A947-70E740481C1C}">
                <a14:useLocalDpi xmlns:a14="http://schemas.microsoft.com/office/drawing/2010/main" val="0"/>
              </a:ext>
            </a:extLst>
          </a:blip>
          <a:srcRect t="25211" r="2" b="11473"/>
          <a:stretch/>
        </p:blipFill>
        <p:spPr>
          <a:xfrm>
            <a:off x="20" y="10"/>
            <a:ext cx="3728839" cy="4197358"/>
          </a:xfrm>
          <a:prstGeom prst="rect">
            <a:avLst/>
          </a:prstGeom>
        </p:spPr>
      </p:pic>
      <p:pic>
        <p:nvPicPr>
          <p:cNvPr id="6" name="Picture 5" descr="A person watering plants in a greenhouse&#10;&#10;Description automatically generated">
            <a:extLst>
              <a:ext uri="{FF2B5EF4-FFF2-40B4-BE49-F238E27FC236}">
                <a16:creationId xmlns:a16="http://schemas.microsoft.com/office/drawing/2014/main" id="{2107AC3C-A45E-970E-1C90-4940A5B6ECCD}"/>
              </a:ext>
            </a:extLst>
          </p:cNvPr>
          <p:cNvPicPr>
            <a:picLocks noChangeAspect="1"/>
          </p:cNvPicPr>
          <p:nvPr/>
        </p:nvPicPr>
        <p:blipFill>
          <a:blip r:embed="rId3">
            <a:extLst>
              <a:ext uri="{28A0092B-C50C-407E-A947-70E740481C1C}">
                <a14:useLocalDpi xmlns:a14="http://schemas.microsoft.com/office/drawing/2010/main" val="0"/>
              </a:ext>
            </a:extLst>
          </a:blip>
          <a:srcRect r="3" b="14618"/>
          <a:stretch/>
        </p:blipFill>
        <p:spPr>
          <a:xfrm>
            <a:off x="3847755" y="5"/>
            <a:ext cx="3686887" cy="4197368"/>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p:spPr>
      </p:pic>
      <p:pic>
        <p:nvPicPr>
          <p:cNvPr id="8" name="Picture 7" descr="A group of plants in bags&#10;&#10;Description automatically generated">
            <a:extLst>
              <a:ext uri="{FF2B5EF4-FFF2-40B4-BE49-F238E27FC236}">
                <a16:creationId xmlns:a16="http://schemas.microsoft.com/office/drawing/2014/main" id="{B113799F-F213-432A-6122-4E385AE42A09}"/>
              </a:ext>
            </a:extLst>
          </p:cNvPr>
          <p:cNvPicPr>
            <a:picLocks noChangeAspect="1"/>
          </p:cNvPicPr>
          <p:nvPr/>
        </p:nvPicPr>
        <p:blipFill>
          <a:blip r:embed="rId4">
            <a:extLst>
              <a:ext uri="{28A0092B-C50C-407E-A947-70E740481C1C}">
                <a14:useLocalDpi xmlns:a14="http://schemas.microsoft.com/office/drawing/2010/main" val="0"/>
              </a:ext>
            </a:extLst>
          </a:blip>
          <a:srcRect t="35927" r="-1" b="-1"/>
          <a:stretch/>
        </p:blipFill>
        <p:spPr>
          <a:xfrm>
            <a:off x="7653541"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4" name="Picture 3" descr="A large building with a slide&#10;&#10;Description automatically generated">
            <a:extLst>
              <a:ext uri="{FF2B5EF4-FFF2-40B4-BE49-F238E27FC236}">
                <a16:creationId xmlns:a16="http://schemas.microsoft.com/office/drawing/2014/main" id="{6913959F-B36A-200C-6E8B-478751BFAE80}"/>
              </a:ext>
            </a:extLst>
          </p:cNvPr>
          <p:cNvPicPr>
            <a:picLocks noChangeAspect="1"/>
          </p:cNvPicPr>
          <p:nvPr/>
        </p:nvPicPr>
        <p:blipFill>
          <a:blip r:embed="rId5">
            <a:extLst>
              <a:ext uri="{28A0092B-C50C-407E-A947-70E740481C1C}">
                <a14:useLocalDpi xmlns:a14="http://schemas.microsoft.com/office/drawing/2010/main" val="0"/>
              </a:ext>
            </a:extLst>
          </a:blip>
          <a:srcRect t="14922" b="35146"/>
          <a:stretch/>
        </p:blipFill>
        <p:spPr>
          <a:xfrm>
            <a:off x="20" y="4297691"/>
            <a:ext cx="6836830" cy="2560309"/>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object 4">
            <a:extLst>
              <a:ext uri="{FF2B5EF4-FFF2-40B4-BE49-F238E27FC236}">
                <a16:creationId xmlns:a16="http://schemas.microsoft.com/office/drawing/2014/main" id="{1BC93305-876C-4B02-3319-E1E74DF1788C}"/>
              </a:ext>
            </a:extLst>
          </p:cNvPr>
          <p:cNvSpPr txBox="1">
            <a:spLocks/>
          </p:cNvSpPr>
          <p:nvPr/>
        </p:nvSpPr>
        <p:spPr>
          <a:xfrm>
            <a:off x="6400800" y="5029200"/>
            <a:ext cx="5505814" cy="785535"/>
          </a:xfrm>
          <a:prstGeom prst="rect">
            <a:avLst/>
          </a:prstGeom>
        </p:spPr>
        <p:txBody>
          <a:bodyPr vert="horz" lIns="91440" tIns="45720" rIns="91440" bIns="45720" rtlCol="0" anchor="b">
            <a:noAutofit/>
          </a:bodyPr>
          <a:lstStyle>
            <a:lvl1pPr>
              <a:defRPr>
                <a:latin typeface="+mj-lt"/>
                <a:ea typeface="+mj-ea"/>
                <a:cs typeface="+mj-cs"/>
              </a:defRPr>
            </a:lvl1pPr>
          </a:lstStyle>
          <a:p>
            <a:pPr marL="13970" algn="l" rtl="0">
              <a:lnSpc>
                <a:spcPct val="90000"/>
              </a:lnSpc>
              <a:spcBef>
                <a:spcPct val="0"/>
              </a:spcBef>
              <a:spcAft>
                <a:spcPts val="600"/>
              </a:spcAft>
            </a:pPr>
            <a:r>
              <a:rPr lang="en-US" sz="2400" b="1" kern="1200" spc="-95" dirty="0">
                <a:solidFill>
                  <a:schemeClr val="tx1"/>
                </a:solidFill>
              </a:rPr>
              <a:t>Key Projects Executed</a:t>
            </a:r>
          </a:p>
          <a:p>
            <a:pPr marL="13970" algn="l" rtl="0">
              <a:lnSpc>
                <a:spcPct val="90000"/>
              </a:lnSpc>
              <a:spcBef>
                <a:spcPct val="0"/>
              </a:spcBef>
              <a:spcAft>
                <a:spcPts val="600"/>
              </a:spcAft>
            </a:pPr>
            <a:r>
              <a:rPr lang="en-US" sz="2400" b="1" kern="1200" spc="-95" dirty="0">
                <a:solidFill>
                  <a:schemeClr val="tx1"/>
                </a:solidFill>
              </a:rPr>
              <a:t>- Nursery to Commercial Value Addition of Mulberry with Fruits &amp; Silk</a:t>
            </a:r>
            <a:endParaRPr lang="en-US" sz="2400" b="1" kern="1200" spc="-50" dirty="0">
              <a:solidFill>
                <a:schemeClr val="tx1"/>
              </a:solidFill>
            </a:endParaRPr>
          </a:p>
        </p:txBody>
      </p:sp>
    </p:spTree>
    <p:extLst>
      <p:ext uri="{BB962C8B-B14F-4D97-AF65-F5344CB8AC3E}">
        <p14:creationId xmlns:p14="http://schemas.microsoft.com/office/powerpoint/2010/main" val="59995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8C5C35-F045-2E9E-AE62-8C8905B75A4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field&#10;&#10;Description automatically generated">
            <a:extLst>
              <a:ext uri="{FF2B5EF4-FFF2-40B4-BE49-F238E27FC236}">
                <a16:creationId xmlns:a16="http://schemas.microsoft.com/office/drawing/2014/main" id="{FD42C798-DE9C-A358-2600-42FABF16A52D}"/>
              </a:ext>
            </a:extLst>
          </p:cNvPr>
          <p:cNvPicPr>
            <a:picLocks noChangeAspect="1"/>
          </p:cNvPicPr>
          <p:nvPr/>
        </p:nvPicPr>
        <p:blipFill>
          <a:blip r:embed="rId2">
            <a:extLst>
              <a:ext uri="{28A0092B-C50C-407E-A947-70E740481C1C}">
                <a14:useLocalDpi xmlns:a14="http://schemas.microsoft.com/office/drawing/2010/main" val="0"/>
              </a:ext>
            </a:extLst>
          </a:blip>
          <a:srcRect l="7306" r="11016" b="-2"/>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8" name="Picture 7" descr="A green field with a sign&#10;&#10;Description automatically generated with medium confidence">
            <a:extLst>
              <a:ext uri="{FF2B5EF4-FFF2-40B4-BE49-F238E27FC236}">
                <a16:creationId xmlns:a16="http://schemas.microsoft.com/office/drawing/2014/main" id="{2BC31788-CD5B-BCEE-CB62-A585FAC40E0E}"/>
              </a:ext>
            </a:extLst>
          </p:cNvPr>
          <p:cNvPicPr>
            <a:picLocks noChangeAspect="1"/>
          </p:cNvPicPr>
          <p:nvPr/>
        </p:nvPicPr>
        <p:blipFill>
          <a:blip r:embed="rId3">
            <a:extLst>
              <a:ext uri="{28A0092B-C50C-407E-A947-70E740481C1C}">
                <a14:useLocalDpi xmlns:a14="http://schemas.microsoft.com/office/drawing/2010/main" val="0"/>
              </a:ext>
            </a:extLst>
          </a:blip>
          <a:srcRect t="13660" r="-2" b="40848"/>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11" name="Picture 10" descr="A close-up of a plant&#10;&#10;Description automatically generated">
            <a:extLst>
              <a:ext uri="{FF2B5EF4-FFF2-40B4-BE49-F238E27FC236}">
                <a16:creationId xmlns:a16="http://schemas.microsoft.com/office/drawing/2014/main" id="{8BF7F929-04F8-B293-F6E4-38E220BD6CD1}"/>
              </a:ext>
            </a:extLst>
          </p:cNvPr>
          <p:cNvPicPr>
            <a:picLocks noChangeAspect="1"/>
          </p:cNvPicPr>
          <p:nvPr/>
        </p:nvPicPr>
        <p:blipFill>
          <a:blip r:embed="rId4">
            <a:extLst>
              <a:ext uri="{28A0092B-C50C-407E-A947-70E740481C1C}">
                <a14:useLocalDpi xmlns:a14="http://schemas.microsoft.com/office/drawing/2010/main" val="0"/>
              </a:ext>
            </a:extLst>
          </a:blip>
          <a:srcRect r="-1" b="16922"/>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4" name="object 4">
            <a:extLst>
              <a:ext uri="{FF2B5EF4-FFF2-40B4-BE49-F238E27FC236}">
                <a16:creationId xmlns:a16="http://schemas.microsoft.com/office/drawing/2014/main" id="{172C1EB2-242D-7C6B-A58E-264AF427572D}"/>
              </a:ext>
            </a:extLst>
          </p:cNvPr>
          <p:cNvSpPr txBox="1">
            <a:spLocks noGrp="1"/>
          </p:cNvSpPr>
          <p:nvPr>
            <p:ph type="title"/>
          </p:nvPr>
        </p:nvSpPr>
        <p:spPr>
          <a:xfrm>
            <a:off x="6324600" y="4572000"/>
            <a:ext cx="5505814" cy="1576910"/>
          </a:xfrm>
          <a:prstGeom prst="rect">
            <a:avLst/>
          </a:prstGeom>
        </p:spPr>
        <p:txBody>
          <a:bodyPr vert="horz" lIns="91440" tIns="45720" rIns="91440" bIns="45720" rtlCol="0" anchor="b">
            <a:normAutofit/>
          </a:bodyPr>
          <a:lstStyle/>
          <a:p>
            <a:pPr marL="13970" algn="l" rtl="0">
              <a:lnSpc>
                <a:spcPct val="90000"/>
              </a:lnSpc>
              <a:spcBef>
                <a:spcPct val="0"/>
              </a:spcBef>
            </a:pPr>
            <a:r>
              <a:rPr lang="en-US" sz="4400" kern="1200" spc="-95" dirty="0">
                <a:solidFill>
                  <a:schemeClr val="tx1"/>
                </a:solidFill>
                <a:latin typeface="+mj-lt"/>
                <a:ea typeface="+mj-ea"/>
                <a:cs typeface="+mj-cs"/>
              </a:rPr>
              <a:t>Key Projects Executed</a:t>
            </a:r>
            <a:br>
              <a:rPr lang="en-US" sz="4400" kern="1200" spc="-95" dirty="0">
                <a:solidFill>
                  <a:schemeClr val="tx1"/>
                </a:solidFill>
                <a:latin typeface="+mj-lt"/>
                <a:ea typeface="+mj-ea"/>
                <a:cs typeface="+mj-cs"/>
              </a:rPr>
            </a:br>
            <a:r>
              <a:rPr lang="en-US" sz="2400" kern="1200" spc="-95" dirty="0">
                <a:solidFill>
                  <a:schemeClr val="tx1"/>
                </a:solidFill>
                <a:latin typeface="+mj-lt"/>
                <a:cs typeface="+mj-cs"/>
              </a:rPr>
              <a:t>- 700 Acres at Ooty India for Spinach</a:t>
            </a:r>
            <a:endParaRPr lang="en-US" sz="4400" kern="1200" spc="-50" dirty="0">
              <a:solidFill>
                <a:schemeClr val="tx1"/>
              </a:solidFill>
              <a:latin typeface="+mj-lt"/>
              <a:ea typeface="+mj-ea"/>
              <a:cs typeface="+mj-cs"/>
            </a:endParaRPr>
          </a:p>
        </p:txBody>
      </p:sp>
    </p:spTree>
    <p:extLst>
      <p:ext uri="{BB962C8B-B14F-4D97-AF65-F5344CB8AC3E}">
        <p14:creationId xmlns:p14="http://schemas.microsoft.com/office/powerpoint/2010/main" val="346702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AEFB7D-7E54-577A-4DEA-5B6BFE209DF9}"/>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26C624C-963C-4795-B05B-6565DB5AB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CADFA50-0769-199F-1989-EAE48D9BD663}"/>
              </a:ext>
            </a:extLst>
          </p:cNvPr>
          <p:cNvPicPr>
            <a:picLocks noChangeAspect="1"/>
          </p:cNvPicPr>
          <p:nvPr/>
        </p:nvPicPr>
        <p:blipFill>
          <a:blip r:embed="rId2">
            <a:extLst>
              <a:ext uri="{28A0092B-C50C-407E-A947-70E740481C1C}">
                <a14:useLocalDpi xmlns:a14="http://schemas.microsoft.com/office/drawing/2010/main" val="0"/>
              </a:ext>
            </a:extLst>
          </a:blip>
          <a:srcRect l="11125" r="23134" b="-2"/>
          <a:stretch/>
        </p:blipFill>
        <p:spPr>
          <a:xfrm>
            <a:off x="20" y="10"/>
            <a:ext cx="3728839" cy="4197358"/>
          </a:xfrm>
          <a:prstGeom prst="rect">
            <a:avLst/>
          </a:prstGeom>
        </p:spPr>
      </p:pic>
      <p:pic>
        <p:nvPicPr>
          <p:cNvPr id="7" name="Picture 6" descr="A person and person in a field&#10;&#10;Description automatically generated">
            <a:extLst>
              <a:ext uri="{FF2B5EF4-FFF2-40B4-BE49-F238E27FC236}">
                <a16:creationId xmlns:a16="http://schemas.microsoft.com/office/drawing/2014/main" id="{F92AB28C-34E4-939A-69FD-007E41F4A266}"/>
              </a:ext>
            </a:extLst>
          </p:cNvPr>
          <p:cNvPicPr>
            <a:picLocks noChangeAspect="1"/>
          </p:cNvPicPr>
          <p:nvPr/>
        </p:nvPicPr>
        <p:blipFill>
          <a:blip r:embed="rId3">
            <a:extLst>
              <a:ext uri="{28A0092B-C50C-407E-A947-70E740481C1C}">
                <a14:useLocalDpi xmlns:a14="http://schemas.microsoft.com/office/drawing/2010/main" val="0"/>
              </a:ext>
            </a:extLst>
          </a:blip>
          <a:srcRect l="12705" r="30420"/>
          <a:stretch/>
        </p:blipFill>
        <p:spPr>
          <a:xfrm>
            <a:off x="3847755" y="5"/>
            <a:ext cx="3686887" cy="4197368"/>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p:spPr>
      </p:pic>
      <p:pic>
        <p:nvPicPr>
          <p:cNvPr id="11" name="Picture 10" descr="A group of yellow squashes on grass&#10;&#10;Description automatically generated">
            <a:extLst>
              <a:ext uri="{FF2B5EF4-FFF2-40B4-BE49-F238E27FC236}">
                <a16:creationId xmlns:a16="http://schemas.microsoft.com/office/drawing/2014/main" id="{9049D5AB-1E57-95F0-8C10-EBDF1B0EAD85}"/>
              </a:ext>
            </a:extLst>
          </p:cNvPr>
          <p:cNvPicPr>
            <a:picLocks noChangeAspect="1"/>
          </p:cNvPicPr>
          <p:nvPr/>
        </p:nvPicPr>
        <p:blipFill>
          <a:blip r:embed="rId4">
            <a:extLst>
              <a:ext uri="{28A0092B-C50C-407E-A947-70E740481C1C}">
                <a14:useLocalDpi xmlns:a14="http://schemas.microsoft.com/office/drawing/2010/main" val="0"/>
              </a:ext>
            </a:extLst>
          </a:blip>
          <a:srcRect l="22875" r="13916" b="-1"/>
          <a:stretch/>
        </p:blipFill>
        <p:spPr>
          <a:xfrm>
            <a:off x="7653541"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9" name="Picture 8" descr="A field of green plants&#10;&#10;Description automatically generated">
            <a:extLst>
              <a:ext uri="{FF2B5EF4-FFF2-40B4-BE49-F238E27FC236}">
                <a16:creationId xmlns:a16="http://schemas.microsoft.com/office/drawing/2014/main" id="{245EABC5-4941-2679-BD05-0951CAAA2D44}"/>
              </a:ext>
            </a:extLst>
          </p:cNvPr>
          <p:cNvPicPr>
            <a:picLocks noChangeAspect="1"/>
          </p:cNvPicPr>
          <p:nvPr/>
        </p:nvPicPr>
        <p:blipFill>
          <a:blip r:embed="rId5">
            <a:extLst>
              <a:ext uri="{28A0092B-C50C-407E-A947-70E740481C1C}">
                <a14:useLocalDpi xmlns:a14="http://schemas.microsoft.com/office/drawing/2010/main" val="0"/>
              </a:ext>
            </a:extLst>
          </a:blip>
          <a:srcRect t="14662" b="707"/>
          <a:stretch/>
        </p:blipFill>
        <p:spPr>
          <a:xfrm>
            <a:off x="20" y="4297691"/>
            <a:ext cx="6836830" cy="2560309"/>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15" name="object 4">
            <a:extLst>
              <a:ext uri="{FF2B5EF4-FFF2-40B4-BE49-F238E27FC236}">
                <a16:creationId xmlns:a16="http://schemas.microsoft.com/office/drawing/2014/main" id="{7B103E74-C1CE-D400-379F-B1276ECAD9AB}"/>
              </a:ext>
            </a:extLst>
          </p:cNvPr>
          <p:cNvSpPr txBox="1">
            <a:spLocks noGrp="1"/>
          </p:cNvSpPr>
          <p:nvPr>
            <p:ph type="title"/>
          </p:nvPr>
        </p:nvSpPr>
        <p:spPr>
          <a:xfrm>
            <a:off x="6324600" y="4648200"/>
            <a:ext cx="5505814" cy="1471335"/>
          </a:xfrm>
          <a:prstGeom prst="rect">
            <a:avLst/>
          </a:prstGeom>
        </p:spPr>
        <p:txBody>
          <a:bodyPr vert="horz" lIns="91440" tIns="45720" rIns="91440" bIns="45720" rtlCol="0" anchor="b">
            <a:normAutofit/>
          </a:bodyPr>
          <a:lstStyle/>
          <a:p>
            <a:pPr marL="13970" algn="l" rtl="0">
              <a:lnSpc>
                <a:spcPct val="90000"/>
              </a:lnSpc>
              <a:spcBef>
                <a:spcPct val="0"/>
              </a:spcBef>
            </a:pPr>
            <a:r>
              <a:rPr lang="en-US" sz="4400" kern="1200" spc="-95" dirty="0">
                <a:solidFill>
                  <a:schemeClr val="tx1"/>
                </a:solidFill>
                <a:latin typeface="+mj-lt"/>
                <a:ea typeface="+mj-ea"/>
                <a:cs typeface="+mj-cs"/>
              </a:rPr>
              <a:t>Key Projects Executed</a:t>
            </a:r>
            <a:br>
              <a:rPr lang="en-US" sz="4400" kern="1200" spc="-95" dirty="0">
                <a:solidFill>
                  <a:schemeClr val="tx1"/>
                </a:solidFill>
                <a:latin typeface="+mj-lt"/>
                <a:ea typeface="+mj-ea"/>
                <a:cs typeface="+mj-cs"/>
              </a:rPr>
            </a:br>
            <a:r>
              <a:rPr lang="en-US" sz="2000" kern="1200" spc="-95" dirty="0">
                <a:solidFill>
                  <a:schemeClr val="tx1"/>
                </a:solidFill>
                <a:latin typeface="+mj-lt"/>
                <a:cs typeface="+mj-cs"/>
              </a:rPr>
              <a:t>- 950 Acres of Cultivation</a:t>
            </a:r>
            <a:endParaRPr lang="en-US" sz="4400" kern="1200" spc="-50" dirty="0">
              <a:solidFill>
                <a:schemeClr val="tx1"/>
              </a:solidFill>
              <a:latin typeface="+mj-lt"/>
              <a:ea typeface="+mj-ea"/>
              <a:cs typeface="+mj-cs"/>
            </a:endParaRPr>
          </a:p>
        </p:txBody>
      </p:sp>
    </p:spTree>
    <p:extLst>
      <p:ext uri="{BB962C8B-B14F-4D97-AF65-F5344CB8AC3E}">
        <p14:creationId xmlns:p14="http://schemas.microsoft.com/office/powerpoint/2010/main" val="357812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D32DD4-EAE0-FB12-0CD7-868E64D84A59}"/>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women holding plants&#10;&#10;Description automatically generated">
            <a:extLst>
              <a:ext uri="{FF2B5EF4-FFF2-40B4-BE49-F238E27FC236}">
                <a16:creationId xmlns:a16="http://schemas.microsoft.com/office/drawing/2014/main" id="{6F5BFF1F-0AF3-E4B1-EE2B-5557650C90BE}"/>
              </a:ext>
            </a:extLst>
          </p:cNvPr>
          <p:cNvPicPr>
            <a:picLocks noChangeAspect="1"/>
          </p:cNvPicPr>
          <p:nvPr/>
        </p:nvPicPr>
        <p:blipFill>
          <a:blip r:embed="rId2">
            <a:extLst>
              <a:ext uri="{28A0092B-C50C-407E-A947-70E740481C1C}">
                <a14:useLocalDpi xmlns:a14="http://schemas.microsoft.com/office/drawing/2010/main" val="0"/>
              </a:ext>
            </a:extLst>
          </a:blip>
          <a:srcRect l="3421" r="24080" b="-5"/>
          <a:stretch/>
        </p:blipFill>
        <p:spPr>
          <a:xfrm>
            <a:off x="-4" y="10"/>
            <a:ext cx="2952750" cy="3940619"/>
          </a:xfrm>
          <a:custGeom>
            <a:avLst/>
            <a:gdLst/>
            <a:ahLst/>
            <a:cxnLst/>
            <a:rect l="l" t="t" r="r" b="b"/>
            <a:pathLst>
              <a:path w="2952750" h="3940629">
                <a:moveTo>
                  <a:pt x="0" y="0"/>
                </a:moveTo>
                <a:lnTo>
                  <a:pt x="2952750" y="0"/>
                </a:lnTo>
                <a:lnTo>
                  <a:pt x="2952749" y="3847994"/>
                </a:lnTo>
                <a:lnTo>
                  <a:pt x="0" y="3940629"/>
                </a:lnTo>
                <a:close/>
              </a:path>
            </a:pathLst>
          </a:custGeom>
        </p:spPr>
      </p:pic>
      <p:pic>
        <p:nvPicPr>
          <p:cNvPr id="12" name="Picture 11" descr="A person carrying a bunch of plants&#10;&#10;Description automatically generated">
            <a:extLst>
              <a:ext uri="{FF2B5EF4-FFF2-40B4-BE49-F238E27FC236}">
                <a16:creationId xmlns:a16="http://schemas.microsoft.com/office/drawing/2014/main" id="{FF4E3D43-D2B0-F4DF-19FD-7475112E22E0}"/>
              </a:ext>
            </a:extLst>
          </p:cNvPr>
          <p:cNvPicPr>
            <a:picLocks noChangeAspect="1"/>
          </p:cNvPicPr>
          <p:nvPr/>
        </p:nvPicPr>
        <p:blipFill>
          <a:blip r:embed="rId3">
            <a:extLst>
              <a:ext uri="{28A0092B-C50C-407E-A947-70E740481C1C}">
                <a14:useLocalDpi xmlns:a14="http://schemas.microsoft.com/office/drawing/2010/main" val="0"/>
              </a:ext>
            </a:extLst>
          </a:blip>
          <a:srcRect l="3906" r="21904" b="-1"/>
          <a:stretch/>
        </p:blipFill>
        <p:spPr>
          <a:xfrm>
            <a:off x="3143253" y="10"/>
            <a:ext cx="2857499" cy="3842008"/>
          </a:xfrm>
          <a:custGeom>
            <a:avLst/>
            <a:gdLst/>
            <a:ahLst/>
            <a:cxnLst/>
            <a:rect l="l" t="t" r="r" b="b"/>
            <a:pathLst>
              <a:path w="2857499" h="3842018">
                <a:moveTo>
                  <a:pt x="0" y="0"/>
                </a:moveTo>
                <a:lnTo>
                  <a:pt x="2857499" y="0"/>
                </a:lnTo>
                <a:lnTo>
                  <a:pt x="2857499" y="3799815"/>
                </a:lnTo>
                <a:lnTo>
                  <a:pt x="2408465" y="3766458"/>
                </a:lnTo>
                <a:lnTo>
                  <a:pt x="0" y="3842018"/>
                </a:lnTo>
                <a:close/>
              </a:path>
            </a:pathLst>
          </a:custGeom>
        </p:spPr>
      </p:pic>
      <p:pic>
        <p:nvPicPr>
          <p:cNvPr id="6" name="Picture 5" descr="A group of green plants in dirt&#10;&#10;Description automatically generated">
            <a:extLst>
              <a:ext uri="{FF2B5EF4-FFF2-40B4-BE49-F238E27FC236}">
                <a16:creationId xmlns:a16="http://schemas.microsoft.com/office/drawing/2014/main" id="{EEEA8D47-9106-F74A-A917-2A014B478C12}"/>
              </a:ext>
            </a:extLst>
          </p:cNvPr>
          <p:cNvPicPr>
            <a:picLocks noChangeAspect="1"/>
          </p:cNvPicPr>
          <p:nvPr/>
        </p:nvPicPr>
        <p:blipFill>
          <a:blip r:embed="rId4">
            <a:extLst>
              <a:ext uri="{28A0092B-C50C-407E-A947-70E740481C1C}">
                <a14:useLocalDpi xmlns:a14="http://schemas.microsoft.com/office/drawing/2010/main" val="0"/>
              </a:ext>
            </a:extLst>
          </a:blip>
          <a:srcRect l="18120" r="11616" b="-2"/>
          <a:stretch/>
        </p:blipFill>
        <p:spPr>
          <a:xfrm>
            <a:off x="6191251" y="10"/>
            <a:ext cx="2857499" cy="4026227"/>
          </a:xfrm>
          <a:custGeom>
            <a:avLst/>
            <a:gdLst/>
            <a:ahLst/>
            <a:cxnLst/>
            <a:rect l="l" t="t" r="r" b="b"/>
            <a:pathLst>
              <a:path w="2857499" h="4026237">
                <a:moveTo>
                  <a:pt x="0" y="0"/>
                </a:moveTo>
                <a:lnTo>
                  <a:pt x="2857499" y="0"/>
                </a:lnTo>
                <a:lnTo>
                  <a:pt x="2857499" y="4026237"/>
                </a:lnTo>
                <a:lnTo>
                  <a:pt x="0" y="3813966"/>
                </a:lnTo>
                <a:close/>
              </a:path>
            </a:pathLst>
          </a:custGeom>
        </p:spPr>
      </p:pic>
      <p:pic>
        <p:nvPicPr>
          <p:cNvPr id="18" name="Picture 17" descr="Rows of soil with green plastic coverings&#10;&#10;Description automatically generated">
            <a:extLst>
              <a:ext uri="{FF2B5EF4-FFF2-40B4-BE49-F238E27FC236}">
                <a16:creationId xmlns:a16="http://schemas.microsoft.com/office/drawing/2014/main" id="{7B9A08D5-B704-CCB5-D9C3-A009DBEC5CA7}"/>
              </a:ext>
            </a:extLst>
          </p:cNvPr>
          <p:cNvPicPr>
            <a:picLocks noChangeAspect="1"/>
          </p:cNvPicPr>
          <p:nvPr/>
        </p:nvPicPr>
        <p:blipFill>
          <a:blip r:embed="rId5">
            <a:extLst>
              <a:ext uri="{28A0092B-C50C-407E-A947-70E740481C1C}">
                <a14:useLocalDpi xmlns:a14="http://schemas.microsoft.com/office/drawing/2010/main" val="0"/>
              </a:ext>
            </a:extLst>
          </a:blip>
          <a:srcRect l="41785" r="24855" b="-1"/>
          <a:stretch/>
        </p:blipFill>
        <p:spPr>
          <a:xfrm>
            <a:off x="9239249" y="10"/>
            <a:ext cx="2952751" cy="4049475"/>
          </a:xfrm>
          <a:custGeom>
            <a:avLst/>
            <a:gdLst/>
            <a:ahLst/>
            <a:cxnLst/>
            <a:rect l="l" t="t" r="r" b="b"/>
            <a:pathLst>
              <a:path w="2952751" h="4049485">
                <a:moveTo>
                  <a:pt x="0" y="0"/>
                </a:moveTo>
                <a:lnTo>
                  <a:pt x="2952751" y="0"/>
                </a:lnTo>
                <a:lnTo>
                  <a:pt x="2952750" y="3940629"/>
                </a:lnTo>
                <a:lnTo>
                  <a:pt x="122465" y="4049485"/>
                </a:lnTo>
                <a:lnTo>
                  <a:pt x="0" y="4040388"/>
                </a:lnTo>
                <a:close/>
              </a:path>
            </a:pathLst>
          </a:custGeom>
        </p:spPr>
      </p:pic>
      <p:grpSp>
        <p:nvGrpSpPr>
          <p:cNvPr id="26" name="Group 25">
            <a:extLst>
              <a:ext uri="{FF2B5EF4-FFF2-40B4-BE49-F238E27FC236}">
                <a16:creationId xmlns:a16="http://schemas.microsoft.com/office/drawing/2014/main" id="{31655B4F-4050-4B1F-82A8-180E74CF9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7" name="Freeform: Shape 26">
              <a:extLst>
                <a:ext uri="{FF2B5EF4-FFF2-40B4-BE49-F238E27FC236}">
                  <a16:creationId xmlns:a16="http://schemas.microsoft.com/office/drawing/2014/main" id="{2EA4C97B-84C4-4658-A6D6-600CB62B4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24FE591E-19B9-480D-9B26-EB96D70C2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object 4">
            <a:extLst>
              <a:ext uri="{FF2B5EF4-FFF2-40B4-BE49-F238E27FC236}">
                <a16:creationId xmlns:a16="http://schemas.microsoft.com/office/drawing/2014/main" id="{BBB92400-A7E1-6BAE-992F-DADCE17074D5}"/>
              </a:ext>
            </a:extLst>
          </p:cNvPr>
          <p:cNvSpPr txBox="1">
            <a:spLocks/>
          </p:cNvSpPr>
          <p:nvPr/>
        </p:nvSpPr>
        <p:spPr>
          <a:xfrm>
            <a:off x="5664201" y="4766266"/>
            <a:ext cx="5692774" cy="1080000"/>
          </a:xfrm>
          <a:prstGeom prst="rect">
            <a:avLst/>
          </a:prstGeom>
        </p:spPr>
        <p:txBody>
          <a:bodyPr vert="horz" lIns="91440" tIns="45720" rIns="91440" bIns="45720" rtlCol="0">
            <a:normAutofit/>
          </a:bodyPr>
          <a:lstStyle>
            <a:lvl1pPr>
              <a:defRPr sz="4000" b="1" i="0">
                <a:solidFill>
                  <a:srgbClr val="1F4E79"/>
                </a:solidFill>
                <a:latin typeface="Times New Roman"/>
                <a:ea typeface="+mj-ea"/>
                <a:cs typeface="Times New Roman"/>
              </a:defRPr>
            </a:lvl1pPr>
          </a:lstStyle>
          <a:p>
            <a:pPr algn="l" rtl="0">
              <a:lnSpc>
                <a:spcPct val="90000"/>
              </a:lnSpc>
              <a:spcBef>
                <a:spcPct val="0"/>
              </a:spcBef>
              <a:spcAft>
                <a:spcPts val="600"/>
              </a:spcAft>
            </a:pPr>
            <a:r>
              <a:rPr lang="en-US" sz="2400" kern="1200" spc="-95" dirty="0">
                <a:solidFill>
                  <a:schemeClr val="bg1">
                    <a:alpha val="80000"/>
                  </a:schemeClr>
                </a:solidFill>
                <a:latin typeface="+mn-lt"/>
                <a:ea typeface="+mn-ea"/>
                <a:cs typeface="+mn-cs"/>
              </a:rPr>
              <a:t>Key Projects Executed</a:t>
            </a:r>
          </a:p>
          <a:p>
            <a:pPr algn="l" rtl="0">
              <a:lnSpc>
                <a:spcPct val="90000"/>
              </a:lnSpc>
              <a:spcBef>
                <a:spcPct val="0"/>
              </a:spcBef>
              <a:spcAft>
                <a:spcPts val="600"/>
              </a:spcAft>
            </a:pPr>
            <a:r>
              <a:rPr lang="en-US" sz="2400" kern="1200" spc="-95" dirty="0">
                <a:solidFill>
                  <a:schemeClr val="bg1">
                    <a:alpha val="80000"/>
                  </a:schemeClr>
                </a:solidFill>
                <a:latin typeface="+mn-lt"/>
                <a:ea typeface="+mn-ea"/>
                <a:cs typeface="+mn-cs"/>
              </a:rPr>
              <a:t>- 500+ Acres for Broccoli and Lettuce  </a:t>
            </a:r>
            <a:endParaRPr lang="en-US" sz="2400" kern="1200" spc="-50" dirty="0">
              <a:solidFill>
                <a:schemeClr val="bg1">
                  <a:alpha val="80000"/>
                </a:schemeClr>
              </a:solidFill>
              <a:latin typeface="+mn-lt"/>
              <a:ea typeface="+mn-ea"/>
              <a:cs typeface="+mn-cs"/>
            </a:endParaRPr>
          </a:p>
        </p:txBody>
      </p:sp>
    </p:spTree>
    <p:extLst>
      <p:ext uri="{BB962C8B-B14F-4D97-AF65-F5344CB8AC3E}">
        <p14:creationId xmlns:p14="http://schemas.microsoft.com/office/powerpoint/2010/main" val="2998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83820D-C815-8D19-D728-4B01BBE518D5}"/>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sunflowers in a field&#10;&#10;Description automatically generated">
            <a:extLst>
              <a:ext uri="{FF2B5EF4-FFF2-40B4-BE49-F238E27FC236}">
                <a16:creationId xmlns:a16="http://schemas.microsoft.com/office/drawing/2014/main" id="{5FE31047-AC20-CB45-DEF9-CEF491521C94}"/>
              </a:ext>
            </a:extLst>
          </p:cNvPr>
          <p:cNvPicPr>
            <a:picLocks noChangeAspect="1"/>
          </p:cNvPicPr>
          <p:nvPr/>
        </p:nvPicPr>
        <p:blipFill>
          <a:blip r:embed="rId2">
            <a:extLst>
              <a:ext uri="{28A0092B-C50C-407E-A947-70E740481C1C}">
                <a14:useLocalDpi xmlns:a14="http://schemas.microsoft.com/office/drawing/2010/main" val="0"/>
              </a:ext>
            </a:extLst>
          </a:blip>
          <a:srcRect l="10821" r="5597"/>
          <a:stretch/>
        </p:blipFill>
        <p:spPr>
          <a:xfrm>
            <a:off x="-6" y="10"/>
            <a:ext cx="7642746" cy="6857990"/>
          </a:xfrm>
          <a:prstGeom prst="rect">
            <a:avLst/>
          </a:prstGeom>
        </p:spPr>
      </p:pic>
      <p:sp>
        <p:nvSpPr>
          <p:cNvPr id="15" name="Rectangle 14">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field of sunflowers with blue sky&#10;&#10;Description automatically generated">
            <a:extLst>
              <a:ext uri="{FF2B5EF4-FFF2-40B4-BE49-F238E27FC236}">
                <a16:creationId xmlns:a16="http://schemas.microsoft.com/office/drawing/2014/main" id="{5970CE01-E4DC-167D-CCAB-F8A1F03BF569}"/>
              </a:ext>
            </a:extLst>
          </p:cNvPr>
          <p:cNvPicPr>
            <a:picLocks noChangeAspect="1"/>
          </p:cNvPicPr>
          <p:nvPr/>
        </p:nvPicPr>
        <p:blipFill>
          <a:blip r:embed="rId3">
            <a:extLst>
              <a:ext uri="{28A0092B-C50C-407E-A947-70E740481C1C}">
                <a14:useLocalDpi xmlns:a14="http://schemas.microsoft.com/office/drawing/2010/main" val="0"/>
              </a:ext>
            </a:extLst>
          </a:blip>
          <a:srcRect r="1754" b="-1"/>
          <a:stretch/>
        </p:blipFill>
        <p:spPr>
          <a:xfrm>
            <a:off x="7809454" y="1"/>
            <a:ext cx="4382546" cy="3345645"/>
          </a:xfrm>
          <a:prstGeom prst="rect">
            <a:avLst/>
          </a:prstGeom>
        </p:spPr>
      </p:pic>
      <p:sp>
        <p:nvSpPr>
          <p:cNvPr id="17" name="Rectangle 16">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535"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bject 4">
            <a:extLst>
              <a:ext uri="{FF2B5EF4-FFF2-40B4-BE49-F238E27FC236}">
                <a16:creationId xmlns:a16="http://schemas.microsoft.com/office/drawing/2014/main" id="{B45B4950-EA2F-6264-A333-A3C55C3EBAEA}"/>
              </a:ext>
            </a:extLst>
          </p:cNvPr>
          <p:cNvSpPr txBox="1">
            <a:spLocks/>
          </p:cNvSpPr>
          <p:nvPr/>
        </p:nvSpPr>
        <p:spPr>
          <a:xfrm>
            <a:off x="3364992" y="4151376"/>
            <a:ext cx="3319272" cy="1920240"/>
          </a:xfrm>
          <a:prstGeom prst="rect">
            <a:avLst/>
          </a:prstGeom>
        </p:spPr>
        <p:txBody>
          <a:bodyPr vert="horz" lIns="91440" tIns="45720" rIns="91440" bIns="45720" rtlCol="0" anchor="ctr">
            <a:normAutofit/>
          </a:bodyPr>
          <a:lstStyle>
            <a:lvl1pPr>
              <a:defRPr>
                <a:latin typeface="+mj-lt"/>
                <a:ea typeface="+mj-ea"/>
                <a:cs typeface="+mj-cs"/>
              </a:defRPr>
            </a:lvl1pPr>
          </a:lstStyle>
          <a:p>
            <a:pPr algn="l" rtl="0">
              <a:lnSpc>
                <a:spcPct val="90000"/>
              </a:lnSpc>
              <a:spcBef>
                <a:spcPct val="0"/>
              </a:spcBef>
              <a:spcAft>
                <a:spcPts val="600"/>
              </a:spcAft>
            </a:pPr>
            <a:r>
              <a:rPr lang="en-US" sz="1700" b="1" kern="1200" spc="-95" dirty="0">
                <a:solidFill>
                  <a:schemeClr val="tx1"/>
                </a:solidFill>
                <a:latin typeface="+mn-lt"/>
                <a:ea typeface="+mn-ea"/>
                <a:cs typeface="+mn-cs"/>
              </a:rPr>
              <a:t>Key Projects Executed</a:t>
            </a:r>
          </a:p>
          <a:p>
            <a:pPr marL="13970" indent="-228600" algn="l" rtl="0">
              <a:lnSpc>
                <a:spcPct val="90000"/>
              </a:lnSpc>
              <a:spcBef>
                <a:spcPct val="0"/>
              </a:spcBef>
              <a:spcAft>
                <a:spcPts val="600"/>
              </a:spcAft>
              <a:buFont typeface="Arial" panose="020B0604020202020204" pitchFamily="34" charset="0"/>
              <a:buChar char="•"/>
            </a:pPr>
            <a:r>
              <a:rPr lang="en-US" sz="1700" b="1" kern="1200" spc="-95" dirty="0">
                <a:solidFill>
                  <a:schemeClr val="tx1"/>
                </a:solidFill>
                <a:latin typeface="+mn-lt"/>
                <a:ea typeface="+mn-ea"/>
                <a:cs typeface="+mn-cs"/>
              </a:rPr>
              <a:t>1000 Acres Sunflower Project</a:t>
            </a:r>
            <a:endParaRPr lang="en-US" sz="1700" b="1" kern="1200" spc="-50" dirty="0">
              <a:solidFill>
                <a:schemeClr val="tx1"/>
              </a:solidFill>
              <a:latin typeface="+mn-lt"/>
              <a:ea typeface="+mn-ea"/>
              <a:cs typeface="+mn-cs"/>
            </a:endParaRPr>
          </a:p>
        </p:txBody>
      </p:sp>
      <p:pic>
        <p:nvPicPr>
          <p:cNvPr id="5" name="Picture 4" descr="A field of sunflowers with clouds in the sky&#10;&#10;Description automatically generated">
            <a:extLst>
              <a:ext uri="{FF2B5EF4-FFF2-40B4-BE49-F238E27FC236}">
                <a16:creationId xmlns:a16="http://schemas.microsoft.com/office/drawing/2014/main" id="{8E60AA99-AF55-4798-3490-1EE46FE578AE}"/>
              </a:ext>
            </a:extLst>
          </p:cNvPr>
          <p:cNvPicPr>
            <a:picLocks noChangeAspect="1"/>
          </p:cNvPicPr>
          <p:nvPr/>
        </p:nvPicPr>
        <p:blipFill>
          <a:blip r:embed="rId4">
            <a:extLst>
              <a:ext uri="{28A0092B-C50C-407E-A947-70E740481C1C}">
                <a14:useLocalDpi xmlns:a14="http://schemas.microsoft.com/office/drawing/2010/main" val="0"/>
              </a:ext>
            </a:extLst>
          </a:blip>
          <a:srcRect t="10638" r="-3" b="32105"/>
          <a:stretch/>
        </p:blipFill>
        <p:spPr>
          <a:xfrm>
            <a:off x="7809462" y="3512354"/>
            <a:ext cx="4382545" cy="3345646"/>
          </a:xfrm>
          <a:prstGeom prst="rect">
            <a:avLst/>
          </a:prstGeom>
        </p:spPr>
      </p:pic>
    </p:spTree>
    <p:extLst>
      <p:ext uri="{BB962C8B-B14F-4D97-AF65-F5344CB8AC3E}">
        <p14:creationId xmlns:p14="http://schemas.microsoft.com/office/powerpoint/2010/main" val="94598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BDCD51-BA61-3F85-A4F1-770FF24B23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ield of green vegetables">
            <a:extLst>
              <a:ext uri="{FF2B5EF4-FFF2-40B4-BE49-F238E27FC236}">
                <a16:creationId xmlns:a16="http://schemas.microsoft.com/office/drawing/2014/main" id="{F1CB814D-BE76-0E35-7CE6-7A1492CC41EA}"/>
              </a:ext>
            </a:extLst>
          </p:cNvPr>
          <p:cNvPicPr>
            <a:picLocks noChangeAspect="1"/>
          </p:cNvPicPr>
          <p:nvPr/>
        </p:nvPicPr>
        <p:blipFill>
          <a:blip r:embed="rId2"/>
          <a:srcRect l="17872" r="14614" b="-1"/>
          <a:stretch/>
        </p:blipFill>
        <p:spPr>
          <a:xfrm>
            <a:off x="1" y="10"/>
            <a:ext cx="5943599" cy="6857990"/>
          </a:xfrm>
          <a:prstGeom prst="rect">
            <a:avLst/>
          </a:prstGeom>
        </p:spPr>
      </p:pic>
      <p:sp>
        <p:nvSpPr>
          <p:cNvPr id="2" name="object 5">
            <a:extLst>
              <a:ext uri="{FF2B5EF4-FFF2-40B4-BE49-F238E27FC236}">
                <a16:creationId xmlns:a16="http://schemas.microsoft.com/office/drawing/2014/main" id="{9FBF6266-E73B-27FC-3350-1C101ADBAF25}"/>
              </a:ext>
            </a:extLst>
          </p:cNvPr>
          <p:cNvSpPr txBox="1"/>
          <p:nvPr/>
        </p:nvSpPr>
        <p:spPr>
          <a:xfrm>
            <a:off x="5943600" y="762000"/>
            <a:ext cx="6248400" cy="6096000"/>
          </a:xfrm>
          <a:prstGeom prst="rect">
            <a:avLst/>
          </a:prstGeom>
        </p:spPr>
        <p:txBody>
          <a:bodyPr vert="horz" lIns="91440" tIns="45720" rIns="91440" bIns="45720" rtlCol="0">
            <a:normAutofit lnSpcReduction="10000"/>
          </a:bodyPr>
          <a:lstStyle/>
          <a:p>
            <a:pPr algn="just" rtl="0">
              <a:spcBef>
                <a:spcPts val="1250"/>
              </a:spcBef>
              <a:tabLst>
                <a:tab pos="354965" algn="l"/>
              </a:tabLst>
            </a:pPr>
            <a:r>
              <a:rPr lang="en-US" sz="1200" b="1" kern="1200" spc="-10" dirty="0">
                <a:solidFill>
                  <a:schemeClr val="tx1"/>
                </a:solidFill>
                <a:latin typeface="+mn-lt"/>
                <a:ea typeface="+mn-ea"/>
                <a:cs typeface="+mn-cs"/>
              </a:rPr>
              <a:t>1. Cultivation of Damask Rose at Thali, Krishnagiri, Tamil Nadu</a:t>
            </a:r>
          </a:p>
          <a:p>
            <a:pPr marL="355600" lvl="3" indent="-228600" algn="just" rtl="0">
              <a:spcBef>
                <a:spcPts val="1250"/>
              </a:spcBef>
              <a:buFont typeface="Arial" panose="020B0604020202020204" pitchFamily="34" charset="0"/>
              <a:buChar char="•"/>
              <a:tabLst>
                <a:tab pos="354965" algn="l"/>
              </a:tabLst>
            </a:pPr>
            <a:r>
              <a:rPr lang="en-US" sz="1200" kern="1200" dirty="0">
                <a:solidFill>
                  <a:schemeClr val="tx1"/>
                </a:solidFill>
                <a:latin typeface="+mn-lt"/>
                <a:ea typeface="+mn-ea"/>
                <a:cs typeface="+mn-cs"/>
              </a:rPr>
              <a:t>We successfully executed the </a:t>
            </a:r>
            <a:r>
              <a:rPr lang="en-US" sz="1200" b="1" kern="1200" dirty="0">
                <a:solidFill>
                  <a:schemeClr val="tx1"/>
                </a:solidFill>
                <a:latin typeface="+mn-lt"/>
                <a:ea typeface="+mn-ea"/>
                <a:cs typeface="+mn-cs"/>
              </a:rPr>
              <a:t>200-acre Damask Rose cultivation project</a:t>
            </a:r>
            <a:r>
              <a:rPr lang="en-US" sz="1200" kern="1200" dirty="0">
                <a:solidFill>
                  <a:schemeClr val="tx1"/>
                </a:solidFill>
                <a:latin typeface="+mn-lt"/>
                <a:ea typeface="+mn-ea"/>
                <a:cs typeface="+mn-cs"/>
              </a:rPr>
              <a:t>, ensuring optimal soil conditions, irrigation systems, and sustainable farming practices. </a:t>
            </a:r>
            <a:r>
              <a:rPr lang="en-US" sz="1200" b="1" kern="1200" spc="-10" dirty="0">
                <a:solidFill>
                  <a:schemeClr val="tx1"/>
                </a:solidFill>
                <a:latin typeface="+mn-lt"/>
                <a:ea typeface="+mn-ea"/>
                <a:cs typeface="+mn-cs"/>
              </a:rPr>
              <a:t>Groundnut Cultivation – 800 Acres</a:t>
            </a:r>
          </a:p>
          <a:p>
            <a:pPr algn="just" rtl="0">
              <a:spcBef>
                <a:spcPts val="1250"/>
              </a:spcBef>
              <a:tabLst>
                <a:tab pos="354965" algn="l"/>
              </a:tabLst>
            </a:pPr>
            <a:r>
              <a:rPr lang="en-US" sz="1200" b="1" kern="1200" spc="-10" dirty="0">
                <a:solidFill>
                  <a:schemeClr val="tx1"/>
                </a:solidFill>
                <a:latin typeface="+mn-lt"/>
                <a:ea typeface="+mn-ea"/>
                <a:cs typeface="+mn-cs"/>
              </a:rPr>
              <a:t>2. Ginger Cultivation &amp; Value Addition Project in Andhra Pradesh</a:t>
            </a:r>
          </a:p>
          <a:p>
            <a:pPr marL="298450" lvl="1" indent="-228600" algn="just" rtl="0">
              <a:spcBef>
                <a:spcPts val="1250"/>
              </a:spcBef>
              <a:buFont typeface="Arial" panose="020B0604020202020204" pitchFamily="34" charset="0"/>
              <a:buChar char="•"/>
              <a:tabLst>
                <a:tab pos="354965" algn="l"/>
              </a:tabLst>
            </a:pPr>
            <a:r>
              <a:rPr lang="en-US" sz="1200" kern="1200" dirty="0">
                <a:solidFill>
                  <a:schemeClr val="tx1"/>
                </a:solidFill>
                <a:latin typeface="+mn-lt"/>
                <a:ea typeface="+mn-ea"/>
                <a:cs typeface="+mn-cs"/>
              </a:rPr>
              <a:t>We led the </a:t>
            </a:r>
            <a:r>
              <a:rPr lang="en-US" sz="1200" b="1" kern="1200" dirty="0">
                <a:solidFill>
                  <a:schemeClr val="tx1"/>
                </a:solidFill>
                <a:latin typeface="+mn-lt"/>
                <a:ea typeface="+mn-ea"/>
                <a:cs typeface="+mn-cs"/>
              </a:rPr>
              <a:t>1000-acre Ginger cultivation project</a:t>
            </a:r>
            <a:r>
              <a:rPr lang="en-US" sz="1200" kern="1200" dirty="0">
                <a:solidFill>
                  <a:schemeClr val="tx1"/>
                </a:solidFill>
                <a:latin typeface="+mn-lt"/>
                <a:ea typeface="+mn-ea"/>
                <a:cs typeface="+mn-cs"/>
              </a:rPr>
              <a:t>, implementing optimized soil health protocols, drip irrigation, and integrated pest management to ensure robust rhizome yields. Post-harvest, we established an on-site processing unit for </a:t>
            </a:r>
            <a:r>
              <a:rPr lang="en-US" sz="1200" b="1" kern="1200" dirty="0">
                <a:solidFill>
                  <a:schemeClr val="tx1"/>
                </a:solidFill>
                <a:latin typeface="+mn-lt"/>
                <a:ea typeface="+mn-ea"/>
                <a:cs typeface="+mn-cs"/>
              </a:rPr>
              <a:t>value addition</a:t>
            </a:r>
            <a:r>
              <a:rPr lang="en-US" sz="1200" kern="1200" dirty="0">
                <a:solidFill>
                  <a:schemeClr val="tx1"/>
                </a:solidFill>
                <a:latin typeface="+mn-lt"/>
                <a:ea typeface="+mn-ea"/>
                <a:cs typeface="+mn-cs"/>
              </a:rPr>
              <a:t>, producing premium ginger powder, essential oils, and dehydrated chips, meeting both domestic and export quality standards.</a:t>
            </a:r>
          </a:p>
          <a:p>
            <a:pPr lvl="1" algn="just" rtl="0">
              <a:spcBef>
                <a:spcPts val="1250"/>
              </a:spcBef>
              <a:tabLst>
                <a:tab pos="354965" algn="l"/>
              </a:tabLst>
            </a:pPr>
            <a:r>
              <a:rPr lang="en-US" sz="1200" b="1" kern="1200" spc="-10" dirty="0">
                <a:solidFill>
                  <a:schemeClr val="tx1"/>
                </a:solidFill>
                <a:latin typeface="+mn-lt"/>
                <a:ea typeface="+mn-ea"/>
                <a:cs typeface="+mn-cs"/>
              </a:rPr>
              <a:t>3. Soil To Silk Project – Mulberry Plantation to Silk – Abu Dhabi 500 Acres</a:t>
            </a:r>
          </a:p>
          <a:p>
            <a:pPr marL="298450" lvl="1" indent="-228600" algn="just" rtl="0">
              <a:spcBef>
                <a:spcPts val="1250"/>
              </a:spcBef>
              <a:buFont typeface="Arial" panose="020B0604020202020204" pitchFamily="34" charset="0"/>
              <a:buChar char="•"/>
              <a:tabLst>
                <a:tab pos="354965" algn="l"/>
              </a:tabLst>
            </a:pPr>
            <a:r>
              <a:rPr lang="en-US" sz="1200" kern="1200" dirty="0">
                <a:solidFill>
                  <a:schemeClr val="tx1"/>
                </a:solidFill>
                <a:latin typeface="+mn-lt"/>
                <a:ea typeface="+mn-ea"/>
                <a:cs typeface="+mn-cs"/>
              </a:rPr>
              <a:t>With deep agronomic and sericulture expertise, we executed the Soil-to-Silk project, establishing optimized mulberry plantations and controlled silkworm rearing units to maximize cocoon yields. The initiative integrated advanced silk reeling and yarn‑spinning facilities, utilizing precision equipment and best practices in temperature and humidity management for consistent, high‑quality silk fiber.</a:t>
            </a:r>
          </a:p>
          <a:p>
            <a:pPr lvl="1" algn="just" rtl="0">
              <a:spcBef>
                <a:spcPts val="1250"/>
              </a:spcBef>
              <a:tabLst>
                <a:tab pos="354965" algn="l"/>
              </a:tabLst>
            </a:pPr>
            <a:r>
              <a:rPr lang="en-US" sz="1200" b="1" kern="1200" spc="-10" dirty="0">
                <a:solidFill>
                  <a:schemeClr val="tx1"/>
                </a:solidFill>
                <a:latin typeface="+mn-lt"/>
                <a:ea typeface="+mn-ea"/>
                <a:cs typeface="+mn-cs"/>
              </a:rPr>
              <a:t>4. Turmeric Cultivation – Maharashtra </a:t>
            </a:r>
          </a:p>
          <a:p>
            <a:pPr marL="184150" lvl="1" indent="-228600" algn="just" rtl="0">
              <a:spcBef>
                <a:spcPts val="1250"/>
              </a:spcBef>
              <a:buFont typeface="Arial" panose="020B0604020202020204" pitchFamily="34" charset="0"/>
              <a:buChar char="•"/>
              <a:tabLst>
                <a:tab pos="354965" algn="l"/>
              </a:tabLst>
            </a:pPr>
            <a:r>
              <a:rPr lang="en-US" sz="1200" kern="1200" dirty="0">
                <a:solidFill>
                  <a:schemeClr val="tx1"/>
                </a:solidFill>
                <a:latin typeface="+mn-lt"/>
                <a:ea typeface="+mn-ea"/>
                <a:cs typeface="+mn-cs"/>
              </a:rPr>
              <a:t>We successfully executed a 50-acre Hydroponics Turmeric cultivation project, utilizing advanced NFT (Nutrient Film Technique) systems to optimize water and nutrient usage, ensuring healthy and consistent turmeric rhizome growth. By employing state-of-the-art climate control and automated irrigation systems, we achieved significantly higher yields, faster growth cycles, and minimal water usage compared to traditional soil-based methods.</a:t>
            </a:r>
          </a:p>
          <a:p>
            <a:pPr lvl="1" algn="just" rtl="0">
              <a:spcBef>
                <a:spcPts val="1250"/>
              </a:spcBef>
              <a:tabLst>
                <a:tab pos="354965" algn="l"/>
              </a:tabLst>
            </a:pPr>
            <a:r>
              <a:rPr lang="en-US" sz="1200" b="1" kern="1200" spc="-10" dirty="0">
                <a:solidFill>
                  <a:schemeClr val="tx1"/>
                </a:solidFill>
                <a:latin typeface="+mn-lt"/>
                <a:ea typeface="+mn-ea"/>
                <a:cs typeface="+mn-cs"/>
              </a:rPr>
              <a:t>5. Sunflower Cultivation – </a:t>
            </a:r>
            <a:r>
              <a:rPr lang="en-US" sz="1200" b="1" kern="1200" spc="-10" dirty="0" err="1">
                <a:solidFill>
                  <a:schemeClr val="tx1"/>
                </a:solidFill>
                <a:latin typeface="+mn-lt"/>
                <a:ea typeface="+mn-ea"/>
                <a:cs typeface="+mn-cs"/>
              </a:rPr>
              <a:t>Nanjangudu</a:t>
            </a:r>
            <a:r>
              <a:rPr lang="en-US" sz="1200" b="1" kern="1200" spc="-10" dirty="0">
                <a:solidFill>
                  <a:schemeClr val="tx1"/>
                </a:solidFill>
                <a:latin typeface="+mn-lt"/>
                <a:ea typeface="+mn-ea"/>
                <a:cs typeface="+mn-cs"/>
              </a:rPr>
              <a:t>, Karnataka</a:t>
            </a:r>
          </a:p>
          <a:p>
            <a:pPr marL="171450" lvl="1" indent="-171450" algn="just" rtl="0">
              <a:spcBef>
                <a:spcPts val="1250"/>
              </a:spcBef>
              <a:buFont typeface="Arial" panose="020B0604020202020204" pitchFamily="34" charset="0"/>
              <a:buChar char="•"/>
              <a:tabLst>
                <a:tab pos="354965" algn="l"/>
              </a:tabLst>
            </a:pPr>
            <a:r>
              <a:rPr lang="en-IN" sz="1200" kern="1200" dirty="0">
                <a:solidFill>
                  <a:schemeClr val="tx1"/>
                </a:solidFill>
                <a:latin typeface="+mn-lt"/>
                <a:ea typeface="+mn-ea"/>
                <a:cs typeface="+mn-cs"/>
              </a:rPr>
              <a:t>Successfully implemented sunflower cultivation across 1,000 acres, focusing on high-oil yielding varieties with precision agronomy practices. The harvest was efficiently processed into value-added products like cold-pressed oil, ensuring better returns for farmers and high-quality output for the market.</a:t>
            </a:r>
            <a:endParaRPr lang="en-US" sz="1200" kern="1200" dirty="0">
              <a:solidFill>
                <a:schemeClr val="tx1"/>
              </a:solidFill>
              <a:latin typeface="+mn-lt"/>
              <a:ea typeface="+mn-ea"/>
              <a:cs typeface="+mn-cs"/>
            </a:endParaRPr>
          </a:p>
        </p:txBody>
      </p:sp>
      <p:sp>
        <p:nvSpPr>
          <p:cNvPr id="3" name="TextBox 2">
            <a:extLst>
              <a:ext uri="{FF2B5EF4-FFF2-40B4-BE49-F238E27FC236}">
                <a16:creationId xmlns:a16="http://schemas.microsoft.com/office/drawing/2014/main" id="{2D34D0DB-12E4-9642-4BB6-5A232E3DC6F5}"/>
              </a:ext>
            </a:extLst>
          </p:cNvPr>
          <p:cNvSpPr txBox="1"/>
          <p:nvPr/>
        </p:nvSpPr>
        <p:spPr>
          <a:xfrm>
            <a:off x="6096000" y="76200"/>
            <a:ext cx="2377574" cy="369332"/>
          </a:xfrm>
          <a:prstGeom prst="rect">
            <a:avLst/>
          </a:prstGeom>
          <a:noFill/>
        </p:spPr>
        <p:txBody>
          <a:bodyPr wrap="none" rtlCol="0">
            <a:spAutoFit/>
          </a:bodyPr>
          <a:lstStyle/>
          <a:p>
            <a:r>
              <a:rPr lang="en-US" b="1" dirty="0"/>
              <a:t>Successful Projects</a:t>
            </a:r>
          </a:p>
        </p:txBody>
      </p:sp>
      <p:pic>
        <p:nvPicPr>
          <p:cNvPr id="5" name="Picture 4" descr="Location Icon PNG Images, Vectors Free Download - Pngtree">
            <a:extLst>
              <a:ext uri="{FF2B5EF4-FFF2-40B4-BE49-F238E27FC236}">
                <a16:creationId xmlns:a16="http://schemas.microsoft.com/office/drawing/2014/main" id="{07BD7EFC-424C-1F11-7D76-76B859944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800" y="6858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cation Icon PNG Images, Vectors Free Download - Pngtree">
            <a:extLst>
              <a:ext uri="{FF2B5EF4-FFF2-40B4-BE49-F238E27FC236}">
                <a16:creationId xmlns:a16="http://schemas.microsoft.com/office/drawing/2014/main" id="{ABE35089-A04A-A107-C364-19C5DC50F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400" y="16764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cation Icon PNG Images, Vectors Free Download - Pngtree">
            <a:extLst>
              <a:ext uri="{FF2B5EF4-FFF2-40B4-BE49-F238E27FC236}">
                <a16:creationId xmlns:a16="http://schemas.microsoft.com/office/drawing/2014/main" id="{F1AEA263-2FE9-FFBB-E757-F3C899D08C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29718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Location Icon PNG Images, Vectors Free Download - Pngtree">
            <a:extLst>
              <a:ext uri="{FF2B5EF4-FFF2-40B4-BE49-F238E27FC236}">
                <a16:creationId xmlns:a16="http://schemas.microsoft.com/office/drawing/2014/main" id="{BA5A638F-640D-3D44-80B8-7BCC1E73D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42672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cation Icon PNG Images, Vectors Free Download - Pngtree">
            <a:extLst>
              <a:ext uri="{FF2B5EF4-FFF2-40B4-BE49-F238E27FC236}">
                <a16:creationId xmlns:a16="http://schemas.microsoft.com/office/drawing/2014/main" id="{EBA1605C-4416-73E6-2D54-DFE98F202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7800" y="56388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12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2D1E-3F94-9011-9184-2776ECA3DE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685C51-C8E4-9BD4-F67E-3C4682D1B2D4}"/>
              </a:ext>
            </a:extLst>
          </p:cNvPr>
          <p:cNvSpPr txBox="1"/>
          <p:nvPr/>
        </p:nvSpPr>
        <p:spPr>
          <a:xfrm>
            <a:off x="152400" y="76200"/>
            <a:ext cx="11049000" cy="584775"/>
          </a:xfrm>
          <a:prstGeom prst="rect">
            <a:avLst/>
          </a:prstGeom>
          <a:noFill/>
        </p:spPr>
        <p:txBody>
          <a:bodyPr wrap="square" rtlCol="0">
            <a:spAutoFit/>
          </a:bodyPr>
          <a:lstStyle/>
          <a:p>
            <a:r>
              <a:rPr lang="en-US" sz="3200" b="1" dirty="0">
                <a:latin typeface="+mn-lt"/>
              </a:rPr>
              <a:t>Turnkey Projects - </a:t>
            </a:r>
            <a:r>
              <a:rPr lang="en-US" sz="3200" b="1" dirty="0">
                <a:solidFill>
                  <a:srgbClr val="00B050"/>
                </a:solidFill>
                <a:latin typeface="+mn-lt"/>
              </a:rPr>
              <a:t>Farm-Value Addition-Global Market</a:t>
            </a:r>
          </a:p>
        </p:txBody>
      </p:sp>
      <p:sp>
        <p:nvSpPr>
          <p:cNvPr id="3" name="TextBox 2">
            <a:extLst>
              <a:ext uri="{FF2B5EF4-FFF2-40B4-BE49-F238E27FC236}">
                <a16:creationId xmlns:a16="http://schemas.microsoft.com/office/drawing/2014/main" id="{FB19214F-B8A8-4C4A-670A-AE3EE5CFEE78}"/>
              </a:ext>
            </a:extLst>
          </p:cNvPr>
          <p:cNvSpPr txBox="1"/>
          <p:nvPr/>
        </p:nvSpPr>
        <p:spPr>
          <a:xfrm>
            <a:off x="152400" y="685800"/>
            <a:ext cx="11811000" cy="3778214"/>
          </a:xfrm>
          <a:prstGeom prst="rect">
            <a:avLst/>
          </a:prstGeom>
          <a:noFill/>
        </p:spPr>
        <p:txBody>
          <a:bodyPr wrap="square" rtlCol="0">
            <a:spAutoFit/>
          </a:bodyPr>
          <a:lstStyle/>
          <a:p>
            <a:pPr marL="342900" indent="-342900">
              <a:buAutoNum type="arabicPeriod"/>
            </a:pPr>
            <a:r>
              <a:rPr lang="en-US" b="1" dirty="0"/>
              <a:t>Millets &amp; Pulses Cultivation and converting into Value Added Products – MID-DAY MEAL PROGRAM</a:t>
            </a:r>
          </a:p>
          <a:p>
            <a:endParaRPr lang="en-US" b="1" dirty="0"/>
          </a:p>
          <a:p>
            <a:r>
              <a:rPr lang="en-US" sz="1400" b="1" dirty="0"/>
              <a:t>Location:    Guwahati, Assam, North-East part of India</a:t>
            </a:r>
            <a:endParaRPr lang="en-US" b="1" dirty="0"/>
          </a:p>
          <a:p>
            <a:pPr algn="just">
              <a:lnSpc>
                <a:spcPct val="150000"/>
              </a:lnSpc>
            </a:pPr>
            <a:r>
              <a:rPr lang="en-IN" sz="1600" dirty="0">
                <a:latin typeface="+mn-lt"/>
              </a:rPr>
              <a:t>In collaboration with the </a:t>
            </a:r>
            <a:r>
              <a:rPr lang="en-IN" sz="1600" b="1" dirty="0">
                <a:latin typeface="+mn-lt"/>
              </a:rPr>
              <a:t>Government of Assam</a:t>
            </a:r>
            <a:r>
              <a:rPr lang="en-IN" sz="1600" dirty="0">
                <a:latin typeface="+mn-lt"/>
              </a:rPr>
              <a:t>, we have initiated a comprehensive program focused on the </a:t>
            </a:r>
            <a:r>
              <a:rPr lang="en-IN" sz="1600" b="1" dirty="0">
                <a:latin typeface="+mn-lt"/>
              </a:rPr>
              <a:t>cultivation of millets and pulses</a:t>
            </a:r>
            <a:r>
              <a:rPr lang="en-IN" sz="1600" dirty="0">
                <a:latin typeface="+mn-lt"/>
              </a:rPr>
              <a:t>, leveraging the region’s </a:t>
            </a:r>
            <a:r>
              <a:rPr lang="en-IN" sz="1600" dirty="0" err="1">
                <a:latin typeface="+mn-lt"/>
              </a:rPr>
              <a:t>agro</a:t>
            </a:r>
            <a:r>
              <a:rPr lang="en-IN" sz="1600" dirty="0">
                <a:latin typeface="+mn-lt"/>
              </a:rPr>
              <a:t>-climatic strengths. This initiative promotes </a:t>
            </a:r>
            <a:r>
              <a:rPr lang="en-IN" sz="1600" b="1" dirty="0">
                <a:latin typeface="+mn-lt"/>
              </a:rPr>
              <a:t>nutrient-dense, climate-resilient crops</a:t>
            </a:r>
            <a:r>
              <a:rPr lang="en-IN" sz="1600" dirty="0">
                <a:latin typeface="+mn-lt"/>
              </a:rPr>
              <a:t> through sustainable farming practices and support for local farmers.</a:t>
            </a:r>
          </a:p>
          <a:p>
            <a:pPr algn="just">
              <a:lnSpc>
                <a:spcPct val="150000"/>
              </a:lnSpc>
            </a:pPr>
            <a:r>
              <a:rPr lang="en-IN" sz="1600" dirty="0">
                <a:latin typeface="+mn-lt"/>
              </a:rPr>
              <a:t>The harvested crops are </a:t>
            </a:r>
            <a:r>
              <a:rPr lang="en-IN" sz="1600" b="1" dirty="0">
                <a:latin typeface="+mn-lt"/>
              </a:rPr>
              <a:t>processed into value-added, ready-to-consume nutritional products</a:t>
            </a:r>
            <a:r>
              <a:rPr lang="en-IN" sz="1600" dirty="0">
                <a:latin typeface="+mn-lt"/>
              </a:rPr>
              <a:t> such as fortified millet-based porridges, protein-rich pulse mixes, energy bars, and instant meal options. These products are specially formulated to address </a:t>
            </a:r>
            <a:r>
              <a:rPr lang="en-IN" sz="1600" b="1" dirty="0">
                <a:latin typeface="+mn-lt"/>
              </a:rPr>
              <a:t>malnutrition among children</a:t>
            </a:r>
            <a:r>
              <a:rPr lang="en-IN" sz="1600" dirty="0">
                <a:latin typeface="+mn-lt"/>
              </a:rPr>
              <a:t>, and to meet the </a:t>
            </a:r>
            <a:r>
              <a:rPr lang="en-IN" sz="1600" b="1" dirty="0">
                <a:latin typeface="+mn-lt"/>
              </a:rPr>
              <a:t>dietary needs of pregnant women and lactating mothers</a:t>
            </a:r>
            <a:r>
              <a:rPr lang="en-IN" sz="1600" dirty="0">
                <a:latin typeface="+mn-lt"/>
              </a:rPr>
              <a:t>.</a:t>
            </a:r>
          </a:p>
          <a:p>
            <a:pPr algn="just">
              <a:lnSpc>
                <a:spcPct val="150000"/>
              </a:lnSpc>
            </a:pPr>
            <a:r>
              <a:rPr lang="en-IN" sz="1600" dirty="0">
                <a:latin typeface="+mn-lt"/>
              </a:rPr>
              <a:t>By combining </a:t>
            </a:r>
            <a:r>
              <a:rPr lang="en-IN" sz="1600" b="1" dirty="0">
                <a:latin typeface="+mn-lt"/>
              </a:rPr>
              <a:t>agriculture, food processing, and public nutrition</a:t>
            </a:r>
            <a:r>
              <a:rPr lang="en-IN" sz="1600" dirty="0">
                <a:latin typeface="+mn-lt"/>
              </a:rPr>
              <a:t>, the project not only ensures </a:t>
            </a:r>
            <a:r>
              <a:rPr lang="en-IN" sz="1600" b="1" dirty="0">
                <a:latin typeface="+mn-lt"/>
              </a:rPr>
              <a:t>improved health outcomes</a:t>
            </a:r>
            <a:r>
              <a:rPr lang="en-IN" sz="1600" dirty="0">
                <a:latin typeface="+mn-lt"/>
              </a:rPr>
              <a:t> for vulnerable populations but also creates </a:t>
            </a:r>
            <a:r>
              <a:rPr lang="en-IN" sz="1600" b="1" dirty="0">
                <a:latin typeface="+mn-lt"/>
              </a:rPr>
              <a:t>livelihood opportunities</a:t>
            </a:r>
            <a:r>
              <a:rPr lang="en-IN" sz="1600" dirty="0">
                <a:latin typeface="+mn-lt"/>
              </a:rPr>
              <a:t> for local farming communities and promotes regional food security.</a:t>
            </a:r>
          </a:p>
        </p:txBody>
      </p:sp>
      <p:pic>
        <p:nvPicPr>
          <p:cNvPr id="1026" name="Picture 2" descr="Is millet farming the future of India's ...">
            <a:extLst>
              <a:ext uri="{FF2B5EF4-FFF2-40B4-BE49-F238E27FC236}">
                <a16:creationId xmlns:a16="http://schemas.microsoft.com/office/drawing/2014/main" id="{7E2BF873-262F-BA46-0857-240C94EB51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32300"/>
            <a:ext cx="38227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llets- Cultivation, Production &amp; Nutrition - Agriculture Wale">
            <a:extLst>
              <a:ext uri="{FF2B5EF4-FFF2-40B4-BE49-F238E27FC236}">
                <a16:creationId xmlns:a16="http://schemas.microsoft.com/office/drawing/2014/main" id="{4C6C52C0-D240-516A-9CB8-51D9E7894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508500"/>
            <a:ext cx="3149600" cy="2120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rious value‐added millet products. | Download Scientific Diagram">
            <a:extLst>
              <a:ext uri="{FF2B5EF4-FFF2-40B4-BE49-F238E27FC236}">
                <a16:creationId xmlns:a16="http://schemas.microsoft.com/office/drawing/2014/main" id="{A1FD1C07-9225-E202-8654-7064DE1A7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4432300"/>
            <a:ext cx="3759348" cy="22733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Location Icon PNG Images, Vectors Free Download - Pngtree">
            <a:extLst>
              <a:ext uri="{FF2B5EF4-FFF2-40B4-BE49-F238E27FC236}">
                <a16:creationId xmlns:a16="http://schemas.microsoft.com/office/drawing/2014/main" id="{7BB380F9-070C-6AE5-8F96-BD548934D1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066800"/>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549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0C15C-6E15-5DCC-E92A-402F801C86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D20AEF-2285-D08B-E853-B3E2E5D3C387}"/>
              </a:ext>
            </a:extLst>
          </p:cNvPr>
          <p:cNvSpPr txBox="1"/>
          <p:nvPr/>
        </p:nvSpPr>
        <p:spPr>
          <a:xfrm>
            <a:off x="152400" y="76200"/>
            <a:ext cx="11049000" cy="584775"/>
          </a:xfrm>
          <a:prstGeom prst="rect">
            <a:avLst/>
          </a:prstGeom>
          <a:noFill/>
        </p:spPr>
        <p:txBody>
          <a:bodyPr wrap="square" rtlCol="0">
            <a:spAutoFit/>
          </a:bodyPr>
          <a:lstStyle/>
          <a:p>
            <a:r>
              <a:rPr lang="en-US" sz="3200" b="1" dirty="0">
                <a:latin typeface="+mn-lt"/>
              </a:rPr>
              <a:t>Turnkey Projects - </a:t>
            </a:r>
            <a:r>
              <a:rPr lang="en-US" sz="3200" b="1" dirty="0">
                <a:solidFill>
                  <a:srgbClr val="00B050"/>
                </a:solidFill>
                <a:latin typeface="+mn-lt"/>
              </a:rPr>
              <a:t>Farm-Value Addition-Global Market</a:t>
            </a:r>
          </a:p>
        </p:txBody>
      </p:sp>
      <p:sp>
        <p:nvSpPr>
          <p:cNvPr id="5" name="TextBox 4">
            <a:extLst>
              <a:ext uri="{FF2B5EF4-FFF2-40B4-BE49-F238E27FC236}">
                <a16:creationId xmlns:a16="http://schemas.microsoft.com/office/drawing/2014/main" id="{962E7CA7-D590-0C46-E921-2BC903649C3A}"/>
              </a:ext>
            </a:extLst>
          </p:cNvPr>
          <p:cNvSpPr txBox="1"/>
          <p:nvPr/>
        </p:nvSpPr>
        <p:spPr>
          <a:xfrm>
            <a:off x="152400" y="762000"/>
            <a:ext cx="11811000" cy="2639441"/>
          </a:xfrm>
          <a:prstGeom prst="rect">
            <a:avLst/>
          </a:prstGeom>
          <a:noFill/>
        </p:spPr>
        <p:txBody>
          <a:bodyPr wrap="square">
            <a:spAutoFit/>
          </a:bodyPr>
          <a:lstStyle/>
          <a:p>
            <a:pPr algn="just">
              <a:lnSpc>
                <a:spcPct val="150000"/>
              </a:lnSpc>
            </a:pPr>
            <a:r>
              <a:rPr lang="en-US" sz="1600" b="1" dirty="0"/>
              <a:t>2. Ginger Cultivation &amp; Value-Added Products </a:t>
            </a:r>
          </a:p>
          <a:p>
            <a:pPr algn="just">
              <a:lnSpc>
                <a:spcPct val="150000"/>
              </a:lnSpc>
            </a:pPr>
            <a:r>
              <a:rPr lang="en-US" sz="1600" b="1" dirty="0"/>
              <a:t>Location:      </a:t>
            </a:r>
            <a:r>
              <a:rPr lang="en-US" sz="1600" b="1" dirty="0" err="1"/>
              <a:t>Zaheerabad</a:t>
            </a:r>
            <a:r>
              <a:rPr lang="en-US" sz="1600" b="1" dirty="0"/>
              <a:t>, AP, India</a:t>
            </a:r>
          </a:p>
          <a:p>
            <a:pPr algn="just">
              <a:lnSpc>
                <a:spcPct val="150000"/>
              </a:lnSpc>
            </a:pPr>
            <a:r>
              <a:rPr lang="en-US" sz="1600" b="1" dirty="0">
                <a:latin typeface="+mn-lt"/>
              </a:rPr>
              <a:t>We </a:t>
            </a:r>
            <a:r>
              <a:rPr lang="en-IN" sz="1600" dirty="0">
                <a:latin typeface="+mn-lt"/>
              </a:rPr>
              <a:t>have successfully undertaken </a:t>
            </a:r>
            <a:r>
              <a:rPr lang="en-IN" sz="1600" b="1" dirty="0">
                <a:latin typeface="+mn-lt"/>
              </a:rPr>
              <a:t>large-scale cultivation of ginger across 1,000 acres</a:t>
            </a:r>
            <a:r>
              <a:rPr lang="en-IN" sz="1600" dirty="0">
                <a:latin typeface="+mn-lt"/>
              </a:rPr>
              <a:t>, using high-quality rhizomes and sustainable agronomic practices to ensure optimal yield and potency. The harvested ginger is processed into a range of </a:t>
            </a:r>
            <a:r>
              <a:rPr lang="en-IN" sz="1600" b="1" dirty="0">
                <a:latin typeface="+mn-lt"/>
              </a:rPr>
              <a:t>value-added products</a:t>
            </a:r>
            <a:r>
              <a:rPr lang="en-IN" sz="1600" dirty="0">
                <a:latin typeface="+mn-lt"/>
              </a:rPr>
              <a:t> including </a:t>
            </a:r>
            <a:r>
              <a:rPr lang="en-IN" sz="1600" b="1" dirty="0">
                <a:latin typeface="+mn-lt"/>
              </a:rPr>
              <a:t>ginger oil, dried flakes, powder, extracts, and essence</a:t>
            </a:r>
            <a:r>
              <a:rPr lang="en-IN" sz="1600" dirty="0">
                <a:latin typeface="+mn-lt"/>
              </a:rPr>
              <a:t>, catering to the food, nutraceutical, and cosmetic industries. This integrated approach not only boosts </a:t>
            </a:r>
            <a:r>
              <a:rPr lang="en-IN" sz="1600" b="1" dirty="0">
                <a:latin typeface="+mn-lt"/>
              </a:rPr>
              <a:t>farmer income and rural employment</a:t>
            </a:r>
            <a:r>
              <a:rPr lang="en-IN" sz="1600" dirty="0">
                <a:latin typeface="+mn-lt"/>
              </a:rPr>
              <a:t>, but also supports the growing demand for </a:t>
            </a:r>
            <a:r>
              <a:rPr lang="en-IN" sz="1600" b="1" dirty="0">
                <a:latin typeface="+mn-lt"/>
              </a:rPr>
              <a:t>natural, functional ingredients</a:t>
            </a:r>
            <a:r>
              <a:rPr lang="en-IN" sz="1600" dirty="0">
                <a:latin typeface="+mn-lt"/>
              </a:rPr>
              <a:t> in both domestic and international markets.</a:t>
            </a:r>
            <a:endParaRPr lang="en-US" sz="1600" dirty="0">
              <a:latin typeface="+mn-lt"/>
            </a:endParaRPr>
          </a:p>
        </p:txBody>
      </p:sp>
      <p:pic>
        <p:nvPicPr>
          <p:cNvPr id="2050" name="Picture 2" descr="Worldwide, tropical and subtropical regions are used to cultivate ginger,  which is prized for its potent aroma and distinctive flavor.">
            <a:extLst>
              <a:ext uri="{FF2B5EF4-FFF2-40B4-BE49-F238E27FC236}">
                <a16:creationId xmlns:a16="http://schemas.microsoft.com/office/drawing/2014/main" id="{57B8742C-7001-77D1-B428-D738ED45A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733800"/>
            <a:ext cx="2980266"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00% Pure Ginger Essential Oil at ₹ 2500/litre in Mysuru | ID: 2855597327212">
            <a:extLst>
              <a:ext uri="{FF2B5EF4-FFF2-40B4-BE49-F238E27FC236}">
                <a16:creationId xmlns:a16="http://schemas.microsoft.com/office/drawing/2014/main" id="{C4574DBF-26D8-94D0-C09D-DC2BCC0290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83" b="17500"/>
          <a:stretch/>
        </p:blipFill>
        <p:spPr bwMode="auto">
          <a:xfrm>
            <a:off x="3733799" y="3733800"/>
            <a:ext cx="3399181" cy="20573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inger Flakes – Agritrade">
            <a:extLst>
              <a:ext uri="{FF2B5EF4-FFF2-40B4-BE49-F238E27FC236}">
                <a16:creationId xmlns:a16="http://schemas.microsoft.com/office/drawing/2014/main" id="{78D9AB5F-E084-3250-B3BE-DF4BAC275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200400"/>
            <a:ext cx="35052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Location Icon PNG Images, Vectors Free Download - Pngtree">
            <a:extLst>
              <a:ext uri="{FF2B5EF4-FFF2-40B4-BE49-F238E27FC236}">
                <a16:creationId xmlns:a16="http://schemas.microsoft.com/office/drawing/2014/main" id="{2BBD380E-D7BF-2C6C-F403-1E424994A3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143000"/>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0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FAD0B-7DF3-4597-B01B-E03DBCC978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F2F7CA-C3CD-FD6B-559E-5E14E20BDD32}"/>
              </a:ext>
            </a:extLst>
          </p:cNvPr>
          <p:cNvSpPr txBox="1"/>
          <p:nvPr/>
        </p:nvSpPr>
        <p:spPr>
          <a:xfrm>
            <a:off x="152400" y="76200"/>
            <a:ext cx="11049000" cy="584775"/>
          </a:xfrm>
          <a:prstGeom prst="rect">
            <a:avLst/>
          </a:prstGeom>
          <a:noFill/>
        </p:spPr>
        <p:txBody>
          <a:bodyPr wrap="square" rtlCol="0">
            <a:spAutoFit/>
          </a:bodyPr>
          <a:lstStyle/>
          <a:p>
            <a:r>
              <a:rPr lang="en-US" sz="3200" b="1" dirty="0">
                <a:latin typeface="+mn-lt"/>
              </a:rPr>
              <a:t>Turnkey Projects - </a:t>
            </a:r>
            <a:r>
              <a:rPr lang="en-US" sz="3200" b="1" dirty="0">
                <a:solidFill>
                  <a:srgbClr val="00B050"/>
                </a:solidFill>
                <a:latin typeface="+mn-lt"/>
              </a:rPr>
              <a:t>Farm-Value Addition-Global Market</a:t>
            </a:r>
          </a:p>
        </p:txBody>
      </p:sp>
      <p:sp>
        <p:nvSpPr>
          <p:cNvPr id="3" name="TextBox 2">
            <a:extLst>
              <a:ext uri="{FF2B5EF4-FFF2-40B4-BE49-F238E27FC236}">
                <a16:creationId xmlns:a16="http://schemas.microsoft.com/office/drawing/2014/main" id="{EEF86E44-6430-ACD0-C960-317CDA9F6A77}"/>
              </a:ext>
            </a:extLst>
          </p:cNvPr>
          <p:cNvSpPr txBox="1"/>
          <p:nvPr/>
        </p:nvSpPr>
        <p:spPr>
          <a:xfrm>
            <a:off x="152400" y="762000"/>
            <a:ext cx="11811000" cy="3370666"/>
          </a:xfrm>
          <a:prstGeom prst="rect">
            <a:avLst/>
          </a:prstGeom>
          <a:noFill/>
        </p:spPr>
        <p:txBody>
          <a:bodyPr wrap="square">
            <a:spAutoFit/>
          </a:bodyPr>
          <a:lstStyle/>
          <a:p>
            <a:pPr algn="just">
              <a:lnSpc>
                <a:spcPct val="150000"/>
              </a:lnSpc>
            </a:pPr>
            <a:r>
              <a:rPr lang="en-US" sz="1600" b="1" dirty="0"/>
              <a:t>3. Multi-Fruits Cultivation, Harvesting &amp; Value Addition Project.</a:t>
            </a:r>
          </a:p>
          <a:p>
            <a:pPr algn="just">
              <a:lnSpc>
                <a:spcPct val="150000"/>
              </a:lnSpc>
            </a:pPr>
            <a:r>
              <a:rPr lang="en-US" sz="1600" b="1" dirty="0"/>
              <a:t>Location:      Karnataka/Andhra Pradesh Border – </a:t>
            </a:r>
            <a:r>
              <a:rPr lang="en-US" sz="1600" b="1" dirty="0" err="1"/>
              <a:t>Chitoor</a:t>
            </a:r>
            <a:r>
              <a:rPr lang="en-US" sz="1600" b="1" dirty="0"/>
              <a:t>, India</a:t>
            </a:r>
          </a:p>
          <a:p>
            <a:pPr algn="just">
              <a:lnSpc>
                <a:spcPct val="150000"/>
              </a:lnSpc>
            </a:pPr>
            <a:r>
              <a:rPr lang="en-IN" sz="1600" b="1" dirty="0">
                <a:latin typeface="+mn-lt"/>
                <a:cs typeface="Times New Roman" panose="02020603050405020304" pitchFamily="18" charset="0"/>
              </a:rPr>
              <a:t>Multi-fruit cultivation and value addition project</a:t>
            </a:r>
            <a:r>
              <a:rPr lang="en-IN" sz="1600" dirty="0">
                <a:latin typeface="+mn-lt"/>
                <a:cs typeface="Times New Roman" panose="02020603050405020304" pitchFamily="18" charset="0"/>
              </a:rPr>
              <a:t>, focused on growing a diverse range of fruits such as </a:t>
            </a:r>
            <a:r>
              <a:rPr lang="en-IN" sz="1600" b="1" dirty="0">
                <a:latin typeface="+mn-lt"/>
                <a:cs typeface="Times New Roman" panose="02020603050405020304" pitchFamily="18" charset="0"/>
              </a:rPr>
              <a:t>mango, guava, papaya, banana, and pineapple</a:t>
            </a:r>
            <a:r>
              <a:rPr lang="en-IN" sz="1600" dirty="0">
                <a:latin typeface="+mn-lt"/>
                <a:cs typeface="Times New Roman" panose="02020603050405020304" pitchFamily="18" charset="0"/>
              </a:rPr>
              <a:t> across suitable </a:t>
            </a:r>
            <a:r>
              <a:rPr lang="en-IN" sz="1600" dirty="0" err="1">
                <a:latin typeface="+mn-lt"/>
                <a:cs typeface="Times New Roman" panose="02020603050405020304" pitchFamily="18" charset="0"/>
              </a:rPr>
              <a:t>agro</a:t>
            </a:r>
            <a:r>
              <a:rPr lang="en-IN" sz="1600" dirty="0">
                <a:latin typeface="+mn-lt"/>
                <a:cs typeface="Times New Roman" panose="02020603050405020304" pitchFamily="18" charset="0"/>
              </a:rPr>
              <a:t>-climatic zones. The project includes </a:t>
            </a:r>
            <a:r>
              <a:rPr lang="en-IN" sz="1600" b="1" dirty="0">
                <a:latin typeface="+mn-lt"/>
                <a:cs typeface="Times New Roman" panose="02020603050405020304" pitchFamily="18" charset="0"/>
              </a:rPr>
              <a:t>scientific orchard planning, integrated farm management</a:t>
            </a:r>
            <a:r>
              <a:rPr lang="en-IN" sz="1600" dirty="0">
                <a:latin typeface="+mn-lt"/>
                <a:cs typeface="Times New Roman" panose="02020603050405020304" pitchFamily="18" charset="0"/>
              </a:rPr>
              <a:t>, and </a:t>
            </a:r>
            <a:r>
              <a:rPr lang="en-IN" sz="1600" b="1" dirty="0">
                <a:latin typeface="+mn-lt"/>
                <a:cs typeface="Times New Roman" panose="02020603050405020304" pitchFamily="18" charset="0"/>
              </a:rPr>
              <a:t>scheduled harvesting</a:t>
            </a:r>
            <a:r>
              <a:rPr lang="en-IN" sz="1600" dirty="0">
                <a:latin typeface="+mn-lt"/>
                <a:cs typeface="Times New Roman" panose="02020603050405020304" pitchFamily="18" charset="0"/>
              </a:rPr>
              <a:t> to ensure consistent quality and supply. Harvested fruits are processed into a variety of </a:t>
            </a:r>
            <a:r>
              <a:rPr lang="en-IN" sz="1600" b="1" dirty="0">
                <a:latin typeface="+mn-lt"/>
                <a:cs typeface="Times New Roman" panose="02020603050405020304" pitchFamily="18" charset="0"/>
              </a:rPr>
              <a:t>value-added products</a:t>
            </a:r>
            <a:r>
              <a:rPr lang="en-IN" sz="1600" dirty="0">
                <a:latin typeface="+mn-lt"/>
                <a:cs typeface="Times New Roman" panose="02020603050405020304" pitchFamily="18" charset="0"/>
              </a:rPr>
              <a:t> such as </a:t>
            </a:r>
            <a:r>
              <a:rPr lang="en-IN" sz="1600" b="1" dirty="0">
                <a:latin typeface="+mn-lt"/>
                <a:cs typeface="Times New Roman" panose="02020603050405020304" pitchFamily="18" charset="0"/>
              </a:rPr>
              <a:t>pulps, juices, dried slices, concentrates, jams, and fruit blends</a:t>
            </a:r>
            <a:r>
              <a:rPr lang="en-IN" sz="1600" dirty="0">
                <a:latin typeface="+mn-lt"/>
                <a:cs typeface="Times New Roman" panose="02020603050405020304" pitchFamily="18" charset="0"/>
              </a:rPr>
              <a:t>, enabling higher returns for farmers and promoting </a:t>
            </a:r>
            <a:r>
              <a:rPr lang="en-IN" sz="1600" b="1" dirty="0">
                <a:latin typeface="+mn-lt"/>
                <a:cs typeface="Times New Roman" panose="02020603050405020304" pitchFamily="18" charset="0"/>
              </a:rPr>
              <a:t>year-round product availability</a:t>
            </a:r>
            <a:r>
              <a:rPr lang="en-IN" sz="1600" dirty="0">
                <a:latin typeface="+mn-lt"/>
                <a:cs typeface="Times New Roman" panose="02020603050405020304" pitchFamily="18" charset="0"/>
              </a:rPr>
              <a:t> for both domestic and export markets. This holistic model supports </a:t>
            </a:r>
            <a:r>
              <a:rPr lang="en-IN" sz="1600" b="1" dirty="0">
                <a:latin typeface="+mn-lt"/>
                <a:cs typeface="Times New Roman" panose="02020603050405020304" pitchFamily="18" charset="0"/>
              </a:rPr>
              <a:t>sustainable agriculture</a:t>
            </a:r>
            <a:r>
              <a:rPr lang="en-IN" sz="1600" dirty="0">
                <a:latin typeface="+mn-lt"/>
                <a:cs typeface="Times New Roman" panose="02020603050405020304" pitchFamily="18" charset="0"/>
              </a:rPr>
              <a:t>, </a:t>
            </a:r>
            <a:r>
              <a:rPr lang="en-IN" sz="1600" b="1" dirty="0">
                <a:latin typeface="+mn-lt"/>
                <a:cs typeface="Times New Roman" panose="02020603050405020304" pitchFamily="18" charset="0"/>
              </a:rPr>
              <a:t>rural employment</a:t>
            </a:r>
            <a:r>
              <a:rPr lang="en-IN" sz="1600" dirty="0">
                <a:latin typeface="+mn-lt"/>
                <a:cs typeface="Times New Roman" panose="02020603050405020304" pitchFamily="18" charset="0"/>
              </a:rPr>
              <a:t>, and </a:t>
            </a:r>
            <a:r>
              <a:rPr lang="en-IN" sz="1600" b="1" dirty="0" err="1">
                <a:latin typeface="+mn-lt"/>
                <a:cs typeface="Times New Roman" panose="02020603050405020304" pitchFamily="18" charset="0"/>
              </a:rPr>
              <a:t>agro</a:t>
            </a:r>
            <a:r>
              <a:rPr lang="en-IN" sz="1600" b="1" dirty="0">
                <a:latin typeface="+mn-lt"/>
                <a:cs typeface="Times New Roman" panose="02020603050405020304" pitchFamily="18" charset="0"/>
              </a:rPr>
              <a:t>-processing-based enterprise development</a:t>
            </a:r>
            <a:r>
              <a:rPr lang="en-IN" sz="1600" dirty="0">
                <a:latin typeface="+mn-lt"/>
                <a:cs typeface="Times New Roman" panose="02020603050405020304" pitchFamily="18" charset="0"/>
              </a:rPr>
              <a:t>.</a:t>
            </a:r>
            <a:endParaRPr lang="en-US" sz="1600" b="1" dirty="0">
              <a:latin typeface="+mn-lt"/>
              <a:cs typeface="Times New Roman" panose="02020603050405020304" pitchFamily="18" charset="0"/>
            </a:endParaRPr>
          </a:p>
          <a:p>
            <a:pPr algn="just">
              <a:lnSpc>
                <a:spcPct val="150000"/>
              </a:lnSpc>
            </a:pPr>
            <a:endParaRPr lang="en-US" sz="1600" b="1" dirty="0"/>
          </a:p>
        </p:txBody>
      </p:sp>
      <p:pic>
        <p:nvPicPr>
          <p:cNvPr id="6" name="Picture 5">
            <a:extLst>
              <a:ext uri="{FF2B5EF4-FFF2-40B4-BE49-F238E27FC236}">
                <a16:creationId xmlns:a16="http://schemas.microsoft.com/office/drawing/2014/main" id="{1FD0C3A6-8FBA-36B6-CB9E-32CCE0FAC0A1}"/>
              </a:ext>
            </a:extLst>
          </p:cNvPr>
          <p:cNvPicPr>
            <a:picLocks noChangeAspect="1"/>
          </p:cNvPicPr>
          <p:nvPr/>
        </p:nvPicPr>
        <p:blipFill>
          <a:blip r:embed="rId2"/>
          <a:stretch>
            <a:fillRect/>
          </a:stretch>
        </p:blipFill>
        <p:spPr>
          <a:xfrm>
            <a:off x="152400" y="3810000"/>
            <a:ext cx="5257800" cy="2313432"/>
          </a:xfrm>
          <a:prstGeom prst="rect">
            <a:avLst/>
          </a:prstGeom>
        </p:spPr>
      </p:pic>
      <p:pic>
        <p:nvPicPr>
          <p:cNvPr id="7" name="Picture 6">
            <a:extLst>
              <a:ext uri="{FF2B5EF4-FFF2-40B4-BE49-F238E27FC236}">
                <a16:creationId xmlns:a16="http://schemas.microsoft.com/office/drawing/2014/main" id="{BED2B52D-E452-0A6E-C582-7F59ECF6488C}"/>
              </a:ext>
            </a:extLst>
          </p:cNvPr>
          <p:cNvPicPr>
            <a:picLocks noChangeAspect="1"/>
          </p:cNvPicPr>
          <p:nvPr/>
        </p:nvPicPr>
        <p:blipFill>
          <a:blip r:embed="rId3"/>
          <a:stretch>
            <a:fillRect/>
          </a:stretch>
        </p:blipFill>
        <p:spPr>
          <a:xfrm>
            <a:off x="5334000" y="3810000"/>
            <a:ext cx="2864196" cy="2318693"/>
          </a:xfrm>
          <a:prstGeom prst="rect">
            <a:avLst/>
          </a:prstGeom>
        </p:spPr>
      </p:pic>
      <p:pic>
        <p:nvPicPr>
          <p:cNvPr id="8" name="Picture 7">
            <a:extLst>
              <a:ext uri="{FF2B5EF4-FFF2-40B4-BE49-F238E27FC236}">
                <a16:creationId xmlns:a16="http://schemas.microsoft.com/office/drawing/2014/main" id="{733A63E0-FA5D-24F4-A6AB-A5368FBC35F3}"/>
              </a:ext>
            </a:extLst>
          </p:cNvPr>
          <p:cNvPicPr>
            <a:picLocks noChangeAspect="1"/>
          </p:cNvPicPr>
          <p:nvPr/>
        </p:nvPicPr>
        <p:blipFill>
          <a:blip r:embed="rId4"/>
          <a:stretch>
            <a:fillRect/>
          </a:stretch>
        </p:blipFill>
        <p:spPr>
          <a:xfrm>
            <a:off x="10185889" y="3505200"/>
            <a:ext cx="1968011" cy="2590800"/>
          </a:xfrm>
          <a:prstGeom prst="rect">
            <a:avLst/>
          </a:prstGeom>
        </p:spPr>
      </p:pic>
      <p:pic>
        <p:nvPicPr>
          <p:cNvPr id="9" name="Picture 8">
            <a:extLst>
              <a:ext uri="{FF2B5EF4-FFF2-40B4-BE49-F238E27FC236}">
                <a16:creationId xmlns:a16="http://schemas.microsoft.com/office/drawing/2014/main" id="{29F1FF53-3030-66B5-C3ED-2A52B4A73052}"/>
              </a:ext>
            </a:extLst>
          </p:cNvPr>
          <p:cNvPicPr>
            <a:picLocks noChangeAspect="1"/>
          </p:cNvPicPr>
          <p:nvPr/>
        </p:nvPicPr>
        <p:blipFill>
          <a:blip r:embed="rId5"/>
          <a:stretch>
            <a:fillRect/>
          </a:stretch>
        </p:blipFill>
        <p:spPr>
          <a:xfrm>
            <a:off x="8229600" y="3657600"/>
            <a:ext cx="1981200" cy="2819400"/>
          </a:xfrm>
          <a:prstGeom prst="rect">
            <a:avLst/>
          </a:prstGeom>
        </p:spPr>
      </p:pic>
      <p:pic>
        <p:nvPicPr>
          <p:cNvPr id="4" name="Picture 4" descr="Location Icon PNG Images, Vectors Free Download - Pngtree">
            <a:extLst>
              <a:ext uri="{FF2B5EF4-FFF2-40B4-BE49-F238E27FC236}">
                <a16:creationId xmlns:a16="http://schemas.microsoft.com/office/drawing/2014/main" id="{E49080C6-62DB-CC52-857D-6320007E0F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1143000"/>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084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279D-9F32-6E88-22C2-B7EBA23ECE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83F2A2-39FC-F264-7EAF-66B3C3593937}"/>
              </a:ext>
            </a:extLst>
          </p:cNvPr>
          <p:cNvSpPr txBox="1"/>
          <p:nvPr/>
        </p:nvSpPr>
        <p:spPr>
          <a:xfrm>
            <a:off x="152400" y="76200"/>
            <a:ext cx="11049000" cy="584775"/>
          </a:xfrm>
          <a:prstGeom prst="rect">
            <a:avLst/>
          </a:prstGeom>
          <a:noFill/>
        </p:spPr>
        <p:txBody>
          <a:bodyPr wrap="square" rtlCol="0">
            <a:spAutoFit/>
          </a:bodyPr>
          <a:lstStyle/>
          <a:p>
            <a:r>
              <a:rPr lang="en-US" sz="3200" b="1" dirty="0">
                <a:latin typeface="+mn-lt"/>
              </a:rPr>
              <a:t>Turnkey Projects - </a:t>
            </a:r>
            <a:r>
              <a:rPr lang="en-US" sz="3200" b="1" dirty="0">
                <a:solidFill>
                  <a:srgbClr val="00B050"/>
                </a:solidFill>
                <a:latin typeface="+mn-lt"/>
              </a:rPr>
              <a:t>Farm-Value Addition-Global Market</a:t>
            </a:r>
          </a:p>
        </p:txBody>
      </p:sp>
      <p:sp>
        <p:nvSpPr>
          <p:cNvPr id="3" name="TextBox 2">
            <a:extLst>
              <a:ext uri="{FF2B5EF4-FFF2-40B4-BE49-F238E27FC236}">
                <a16:creationId xmlns:a16="http://schemas.microsoft.com/office/drawing/2014/main" id="{66813614-FA91-A066-B9E0-81EC2DE6C02F}"/>
              </a:ext>
            </a:extLst>
          </p:cNvPr>
          <p:cNvSpPr txBox="1"/>
          <p:nvPr/>
        </p:nvSpPr>
        <p:spPr>
          <a:xfrm>
            <a:off x="152400" y="762000"/>
            <a:ext cx="11811000" cy="3001334"/>
          </a:xfrm>
          <a:prstGeom prst="rect">
            <a:avLst/>
          </a:prstGeom>
          <a:noFill/>
        </p:spPr>
        <p:txBody>
          <a:bodyPr wrap="square">
            <a:spAutoFit/>
          </a:bodyPr>
          <a:lstStyle/>
          <a:p>
            <a:pPr algn="just">
              <a:lnSpc>
                <a:spcPct val="150000"/>
              </a:lnSpc>
            </a:pPr>
            <a:r>
              <a:rPr lang="en-US" sz="1600" b="1" dirty="0"/>
              <a:t>4. Multi-Fruits, Vegetables, Spices, Cereals &amp; Pulses Cultivation &amp; Value Addition Project</a:t>
            </a:r>
          </a:p>
          <a:p>
            <a:pPr algn="just">
              <a:lnSpc>
                <a:spcPct val="150000"/>
              </a:lnSpc>
            </a:pPr>
            <a:r>
              <a:rPr lang="en-US" sz="1600" b="1" dirty="0"/>
              <a:t>Location:      Vijayapura, Karnataka, India</a:t>
            </a:r>
          </a:p>
          <a:p>
            <a:pPr algn="just">
              <a:lnSpc>
                <a:spcPct val="150000"/>
              </a:lnSpc>
            </a:pPr>
            <a:r>
              <a:rPr lang="en-US" sz="1600" dirty="0">
                <a:latin typeface="+mn-lt"/>
                <a:cs typeface="Times New Roman" panose="02020603050405020304" pitchFamily="18" charset="0"/>
              </a:rPr>
              <a:t>This Project is supported by Govt. of India under Pradhan Mantri Kisan Sampada Yojana for establishing the </a:t>
            </a:r>
            <a:r>
              <a:rPr lang="en-US" sz="1600" dirty="0" err="1">
                <a:latin typeface="+mn-lt"/>
                <a:cs typeface="Times New Roman" panose="02020603050405020304" pitchFamily="18" charset="0"/>
              </a:rPr>
              <a:t>Agro</a:t>
            </a:r>
            <a:r>
              <a:rPr lang="en-US" sz="1600" dirty="0">
                <a:latin typeface="+mn-lt"/>
                <a:cs typeface="Times New Roman" panose="02020603050405020304" pitchFamily="18" charset="0"/>
              </a:rPr>
              <a:t> Processing Cluster linked with Forward &amp; Backward with Farmers. The project is at implementation stage which has tied up with </a:t>
            </a:r>
            <a:r>
              <a:rPr lang="en-US" sz="1600" b="1" dirty="0">
                <a:latin typeface="+mn-lt"/>
                <a:cs typeface="Times New Roman" panose="02020603050405020304" pitchFamily="18" charset="0"/>
              </a:rPr>
              <a:t>FPO’s (Farmer Producers Organizations) </a:t>
            </a:r>
            <a:r>
              <a:rPr lang="en-US" sz="1600" dirty="0">
                <a:latin typeface="+mn-lt"/>
                <a:cs typeface="Times New Roman" panose="02020603050405020304" pitchFamily="18" charset="0"/>
              </a:rPr>
              <a:t>which has linkage of 2000+ farmers in each FPO. These FOP’s have assured that they will cultivate the crops as per our requirement, need &amp; quality and ensure the supply of entire crop to processing units where the same will be converted into Globally Trending &amp; Demand Value added products.</a:t>
            </a:r>
            <a:endParaRPr lang="en-US" sz="1600" b="1" dirty="0">
              <a:latin typeface="+mn-lt"/>
              <a:cs typeface="Times New Roman" panose="02020603050405020304" pitchFamily="18" charset="0"/>
            </a:endParaRPr>
          </a:p>
          <a:p>
            <a:pPr algn="just">
              <a:lnSpc>
                <a:spcPct val="150000"/>
              </a:lnSpc>
            </a:pPr>
            <a:endParaRPr lang="en-US" sz="1600" b="1" dirty="0"/>
          </a:p>
        </p:txBody>
      </p:sp>
      <p:pic>
        <p:nvPicPr>
          <p:cNvPr id="7170" name="Picture 2" descr="Agro-Processing Clusters: To Boost Food Processing Industry">
            <a:extLst>
              <a:ext uri="{FF2B5EF4-FFF2-40B4-BE49-F238E27FC236}">
                <a16:creationId xmlns:a16="http://schemas.microsoft.com/office/drawing/2014/main" id="{0A366EBA-7305-0334-045F-99132BFAC7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0"/>
            <a:ext cx="3802837" cy="259079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Key Enablers Driving Growth of FPOs and FPCs">
            <a:extLst>
              <a:ext uri="{FF2B5EF4-FFF2-40B4-BE49-F238E27FC236}">
                <a16:creationId xmlns:a16="http://schemas.microsoft.com/office/drawing/2014/main" id="{4C60FA16-EFA0-EAF6-DFFE-1F165451F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810000"/>
            <a:ext cx="35814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Farmer Producer Organization (FPO)">
            <a:extLst>
              <a:ext uri="{FF2B5EF4-FFF2-40B4-BE49-F238E27FC236}">
                <a16:creationId xmlns:a16="http://schemas.microsoft.com/office/drawing/2014/main" id="{50B36C0D-BE8A-666C-777C-C983710187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3810000"/>
            <a:ext cx="39497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cation Icon PNG Images, Vectors Free Download - Pngtree">
            <a:extLst>
              <a:ext uri="{FF2B5EF4-FFF2-40B4-BE49-F238E27FC236}">
                <a16:creationId xmlns:a16="http://schemas.microsoft.com/office/drawing/2014/main" id="{E7ADB0EB-8338-ECD8-B639-EA24CDE4A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143000"/>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03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E101B4-CC2C-5E65-A78E-846BA7F3B898}"/>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ADD6C35-4B10-4BFC-BAD6-56B49A790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3">
            <a:extLst>
              <a:ext uri="{FF2B5EF4-FFF2-40B4-BE49-F238E27FC236}">
                <a16:creationId xmlns:a16="http://schemas.microsoft.com/office/drawing/2014/main" id="{E7443060-0780-6766-495E-7C82CFB90674}"/>
              </a:ext>
            </a:extLst>
          </p:cNvPr>
          <p:cNvSpPr txBox="1">
            <a:spLocks/>
          </p:cNvSpPr>
          <p:nvPr/>
        </p:nvSpPr>
        <p:spPr>
          <a:xfrm>
            <a:off x="33337" y="2819400"/>
            <a:ext cx="5946579" cy="1514185"/>
          </a:xfrm>
          <a:prstGeom prst="rect">
            <a:avLst/>
          </a:prstGeom>
        </p:spPr>
        <p:txBody>
          <a:bodyPr vert="horz" lIns="91440" tIns="45720" rIns="91440" bIns="45720" rtlCol="0" anchor="t">
            <a:normAutofit/>
          </a:bodyPr>
          <a:lstStyle>
            <a:lvl1pPr>
              <a:defRPr>
                <a:latin typeface="+mj-lt"/>
                <a:ea typeface="+mj-ea"/>
                <a:cs typeface="+mj-cs"/>
              </a:defRPr>
            </a:lvl1pPr>
          </a:lstStyle>
          <a:p>
            <a:pPr marL="69850" algn="l" rtl="0">
              <a:lnSpc>
                <a:spcPct val="90000"/>
              </a:lnSpc>
              <a:spcBef>
                <a:spcPct val="0"/>
              </a:spcBef>
              <a:spcAft>
                <a:spcPts val="600"/>
              </a:spcAft>
            </a:pPr>
            <a:r>
              <a:rPr lang="en-US" sz="3100" b="1" kern="1200" dirty="0">
                <a:solidFill>
                  <a:schemeClr val="tx2"/>
                </a:solidFill>
              </a:rPr>
              <a:t>Delta Foods FCC, Dubai</a:t>
            </a:r>
          </a:p>
          <a:p>
            <a:pPr marL="69850" algn="l" rtl="0">
              <a:lnSpc>
                <a:spcPct val="90000"/>
              </a:lnSpc>
              <a:spcBef>
                <a:spcPct val="0"/>
              </a:spcBef>
              <a:spcAft>
                <a:spcPts val="600"/>
              </a:spcAft>
            </a:pPr>
            <a:r>
              <a:rPr lang="en-US" sz="2400" b="1" kern="1200" spc="-25" dirty="0">
                <a:solidFill>
                  <a:schemeClr val="tx2"/>
                </a:solidFill>
              </a:rPr>
              <a:t>Pilot Scale project for conversion of tomato powder to tomato paste.</a:t>
            </a:r>
          </a:p>
        </p:txBody>
      </p:sp>
      <p:grpSp>
        <p:nvGrpSpPr>
          <p:cNvPr id="2057" name="Group 2056">
            <a:extLst>
              <a:ext uri="{FF2B5EF4-FFF2-40B4-BE49-F238E27FC236}">
                <a16:creationId xmlns:a16="http://schemas.microsoft.com/office/drawing/2014/main" id="{32AFDD1C-2418-460A-B0D3-EEF55EC823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66957" y="2290257"/>
            <a:ext cx="5324737" cy="4559213"/>
            <a:chOff x="6852124" y="2290257"/>
            <a:chExt cx="5330118" cy="4559213"/>
          </a:xfrm>
        </p:grpSpPr>
        <p:sp>
          <p:nvSpPr>
            <p:cNvPr id="2058" name="Freeform: Shape 2057">
              <a:extLst>
                <a:ext uri="{FF2B5EF4-FFF2-40B4-BE49-F238E27FC236}">
                  <a16:creationId xmlns:a16="http://schemas.microsoft.com/office/drawing/2014/main" id="{AF1D9B44-43EB-4833-B924-356EBE6D25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52124" y="2290257"/>
              <a:ext cx="5330118" cy="4559213"/>
            </a:xfrm>
            <a:custGeom>
              <a:avLst/>
              <a:gdLst>
                <a:gd name="connsiteX0" fmla="*/ 3444904 w 5330118"/>
                <a:gd name="connsiteY0" fmla="*/ 220 h 4559213"/>
                <a:gd name="connsiteX1" fmla="*/ 3769380 w 5330118"/>
                <a:gd name="connsiteY1" fmla="*/ 20786 h 4559213"/>
                <a:gd name="connsiteX2" fmla="*/ 4399652 w 5330118"/>
                <a:gd name="connsiteY2" fmla="*/ 157746 h 4559213"/>
                <a:gd name="connsiteX3" fmla="*/ 4978946 w 5330118"/>
                <a:gd name="connsiteY3" fmla="*/ 421156 h 4559213"/>
                <a:gd name="connsiteX4" fmla="*/ 5239909 w 5330118"/>
                <a:gd name="connsiteY4" fmla="*/ 596177 h 4559213"/>
                <a:gd name="connsiteX5" fmla="*/ 5330118 w 5330118"/>
                <a:gd name="connsiteY5" fmla="*/ 672101 h 4559213"/>
                <a:gd name="connsiteX6" fmla="*/ 5330118 w 5330118"/>
                <a:gd name="connsiteY6" fmla="*/ 817108 h 4559213"/>
                <a:gd name="connsiteX7" fmla="*/ 5165156 w 5330118"/>
                <a:gd name="connsiteY7" fmla="*/ 689392 h 4559213"/>
                <a:gd name="connsiteX8" fmla="*/ 4907074 w 5330118"/>
                <a:gd name="connsiteY8" fmla="*/ 537310 h 4559213"/>
                <a:gd name="connsiteX9" fmla="*/ 4344130 w 5330118"/>
                <a:gd name="connsiteY9" fmla="*/ 331280 h 4559213"/>
                <a:gd name="connsiteX10" fmla="*/ 3749396 w 5330118"/>
                <a:gd name="connsiteY10" fmla="*/ 251913 h 4559213"/>
                <a:gd name="connsiteX11" fmla="*/ 3153752 w 5330118"/>
                <a:gd name="connsiteY11" fmla="*/ 282158 h 4559213"/>
                <a:gd name="connsiteX12" fmla="*/ 2861381 w 5330118"/>
                <a:gd name="connsiteY12" fmla="*/ 336106 h 4559213"/>
                <a:gd name="connsiteX13" fmla="*/ 2574686 w 5330118"/>
                <a:gd name="connsiteY13" fmla="*/ 413220 h 4559213"/>
                <a:gd name="connsiteX14" fmla="*/ 2294918 w 5330118"/>
                <a:gd name="connsiteY14" fmla="*/ 511569 h 4559213"/>
                <a:gd name="connsiteX15" fmla="*/ 2023438 w 5330118"/>
                <a:gd name="connsiteY15" fmla="*/ 630404 h 4559213"/>
                <a:gd name="connsiteX16" fmla="*/ 1508751 w 5330118"/>
                <a:gd name="connsiteY16" fmla="*/ 922342 h 4559213"/>
                <a:gd name="connsiteX17" fmla="*/ 1387034 w 5330118"/>
                <a:gd name="connsiteY17" fmla="*/ 1006427 h 4559213"/>
                <a:gd name="connsiteX18" fmla="*/ 1327197 w 5330118"/>
                <a:gd name="connsiteY18" fmla="*/ 1049865 h 4559213"/>
                <a:gd name="connsiteX19" fmla="*/ 1268155 w 5330118"/>
                <a:gd name="connsiteY19" fmla="*/ 1094374 h 4559213"/>
                <a:gd name="connsiteX20" fmla="*/ 1040389 w 5330118"/>
                <a:gd name="connsiteY20" fmla="*/ 1283245 h 4559213"/>
                <a:gd name="connsiteX21" fmla="*/ 633794 w 5330118"/>
                <a:gd name="connsiteY21" fmla="*/ 1711714 h 4559213"/>
                <a:gd name="connsiteX22" fmla="*/ 460415 w 5330118"/>
                <a:gd name="connsiteY22" fmla="*/ 1950670 h 4559213"/>
                <a:gd name="connsiteX23" fmla="*/ 312810 w 5330118"/>
                <a:gd name="connsiteY23" fmla="*/ 2205715 h 4559213"/>
                <a:gd name="connsiteX24" fmla="*/ 280110 w 5330118"/>
                <a:gd name="connsiteY24" fmla="*/ 2271675 h 4559213"/>
                <a:gd name="connsiteX25" fmla="*/ 264214 w 5330118"/>
                <a:gd name="connsiteY25" fmla="*/ 2304923 h 4559213"/>
                <a:gd name="connsiteX26" fmla="*/ 249113 w 5330118"/>
                <a:gd name="connsiteY26" fmla="*/ 2338492 h 4559213"/>
                <a:gd name="connsiteX27" fmla="*/ 220272 w 5330118"/>
                <a:gd name="connsiteY27" fmla="*/ 2406168 h 4559213"/>
                <a:gd name="connsiteX28" fmla="*/ 193250 w 5330118"/>
                <a:gd name="connsiteY28" fmla="*/ 2474595 h 4559213"/>
                <a:gd name="connsiteX29" fmla="*/ 105368 w 5330118"/>
                <a:gd name="connsiteY29" fmla="*/ 2754843 h 4559213"/>
                <a:gd name="connsiteX30" fmla="*/ 34063 w 5330118"/>
                <a:gd name="connsiteY30" fmla="*/ 3335503 h 4559213"/>
                <a:gd name="connsiteX31" fmla="*/ 64038 w 5330118"/>
                <a:gd name="connsiteY31" fmla="*/ 3625404 h 4559213"/>
                <a:gd name="connsiteX32" fmla="*/ 155554 w 5330118"/>
                <a:gd name="connsiteY32" fmla="*/ 3902649 h 4559213"/>
                <a:gd name="connsiteX33" fmla="*/ 187118 w 5330118"/>
                <a:gd name="connsiteY33" fmla="*/ 3968931 h 4559213"/>
                <a:gd name="connsiteX34" fmla="*/ 222202 w 5330118"/>
                <a:gd name="connsiteY34" fmla="*/ 4033711 h 4559213"/>
                <a:gd name="connsiteX35" fmla="*/ 299980 w 5330118"/>
                <a:gd name="connsiteY35" fmla="*/ 4159303 h 4559213"/>
                <a:gd name="connsiteX36" fmla="*/ 385818 w 5330118"/>
                <a:gd name="connsiteY36" fmla="*/ 4280604 h 4559213"/>
                <a:gd name="connsiteX37" fmla="*/ 477786 w 5330118"/>
                <a:gd name="connsiteY37" fmla="*/ 4398474 h 4559213"/>
                <a:gd name="connsiteX38" fmla="*/ 609756 w 5330118"/>
                <a:gd name="connsiteY38" fmla="*/ 4559213 h 4559213"/>
                <a:gd name="connsiteX39" fmla="*/ 480825 w 5330118"/>
                <a:gd name="connsiteY39" fmla="*/ 4559213 h 4559213"/>
                <a:gd name="connsiteX40" fmla="*/ 404211 w 5330118"/>
                <a:gd name="connsiteY40" fmla="*/ 4446629 h 4559213"/>
                <a:gd name="connsiteX41" fmla="*/ 321439 w 5330118"/>
                <a:gd name="connsiteY41" fmla="*/ 4320180 h 4559213"/>
                <a:gd name="connsiteX42" fmla="*/ 242640 w 5330118"/>
                <a:gd name="connsiteY42" fmla="*/ 4190941 h 4559213"/>
                <a:gd name="connsiteX43" fmla="*/ 109909 w 5330118"/>
                <a:gd name="connsiteY43" fmla="*/ 3919809 h 4559213"/>
                <a:gd name="connsiteX44" fmla="*/ 26229 w 5330118"/>
                <a:gd name="connsiteY44" fmla="*/ 3632054 h 4559213"/>
                <a:gd name="connsiteX45" fmla="*/ 0 w 5330118"/>
                <a:gd name="connsiteY45" fmla="*/ 3335503 h 4559213"/>
                <a:gd name="connsiteX46" fmla="*/ 234352 w 5330118"/>
                <a:gd name="connsiteY46" fmla="*/ 2173647 h 4559213"/>
                <a:gd name="connsiteX47" fmla="*/ 360384 w 5330118"/>
                <a:gd name="connsiteY47" fmla="*/ 1898869 h 4559213"/>
                <a:gd name="connsiteX48" fmla="*/ 511282 w 5330118"/>
                <a:gd name="connsiteY48" fmla="*/ 1634172 h 4559213"/>
                <a:gd name="connsiteX49" fmla="*/ 884381 w 5330118"/>
                <a:gd name="connsiteY49" fmla="*/ 1143281 h 4559213"/>
                <a:gd name="connsiteX50" fmla="*/ 1104768 w 5330118"/>
                <a:gd name="connsiteY50" fmla="*/ 921806 h 4559213"/>
                <a:gd name="connsiteX51" fmla="*/ 1163128 w 5330118"/>
                <a:gd name="connsiteY51" fmla="*/ 869254 h 4559213"/>
                <a:gd name="connsiteX52" fmla="*/ 1222624 w 5330118"/>
                <a:gd name="connsiteY52" fmla="*/ 817773 h 4559213"/>
                <a:gd name="connsiteX53" fmla="*/ 1345591 w 5330118"/>
                <a:gd name="connsiteY53" fmla="*/ 718886 h 4559213"/>
                <a:gd name="connsiteX54" fmla="*/ 1883100 w 5330118"/>
                <a:gd name="connsiteY54" fmla="*/ 378362 h 4559213"/>
                <a:gd name="connsiteX55" fmla="*/ 3118895 w 5330118"/>
                <a:gd name="connsiteY55" fmla="*/ 13600 h 4559213"/>
                <a:gd name="connsiteX56" fmla="*/ 3444904 w 5330118"/>
                <a:gd name="connsiteY56" fmla="*/ 220 h 455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330118" h="4559213">
                  <a:moveTo>
                    <a:pt x="3444904" y="220"/>
                  </a:moveTo>
                  <a:cubicBezTo>
                    <a:pt x="3553706" y="1507"/>
                    <a:pt x="3662253" y="8452"/>
                    <a:pt x="3769380" y="20786"/>
                  </a:cubicBezTo>
                  <a:cubicBezTo>
                    <a:pt x="3983974" y="45668"/>
                    <a:pt x="4196072" y="90499"/>
                    <a:pt x="4399652" y="157746"/>
                  </a:cubicBezTo>
                  <a:cubicBezTo>
                    <a:pt x="4603235" y="224778"/>
                    <a:pt x="4797732" y="313798"/>
                    <a:pt x="4978946" y="421156"/>
                  </a:cubicBezTo>
                  <a:cubicBezTo>
                    <a:pt x="5069496" y="474943"/>
                    <a:pt x="5156611" y="533449"/>
                    <a:pt x="5239909" y="596177"/>
                  </a:cubicBezTo>
                  <a:lnTo>
                    <a:pt x="5330118" y="672101"/>
                  </a:lnTo>
                  <a:lnTo>
                    <a:pt x="5330118" y="817108"/>
                  </a:lnTo>
                  <a:lnTo>
                    <a:pt x="5165156" y="689392"/>
                  </a:lnTo>
                  <a:cubicBezTo>
                    <a:pt x="5082384" y="633729"/>
                    <a:pt x="4996431" y="582355"/>
                    <a:pt x="4907074" y="537310"/>
                  </a:cubicBezTo>
                  <a:cubicBezTo>
                    <a:pt x="4728926" y="446145"/>
                    <a:pt x="4538970" y="377933"/>
                    <a:pt x="4344130" y="331280"/>
                  </a:cubicBezTo>
                  <a:cubicBezTo>
                    <a:pt x="4149292" y="284518"/>
                    <a:pt x="3949571" y="258885"/>
                    <a:pt x="3749396" y="251913"/>
                  </a:cubicBezTo>
                  <a:cubicBezTo>
                    <a:pt x="3548993" y="243976"/>
                    <a:pt x="3350636" y="254701"/>
                    <a:pt x="3153752" y="282158"/>
                  </a:cubicBezTo>
                  <a:cubicBezTo>
                    <a:pt x="3055539" y="296422"/>
                    <a:pt x="2957892" y="314119"/>
                    <a:pt x="2861381" y="336106"/>
                  </a:cubicBezTo>
                  <a:cubicBezTo>
                    <a:pt x="2764870" y="358414"/>
                    <a:pt x="2669154" y="383833"/>
                    <a:pt x="2574686" y="413220"/>
                  </a:cubicBezTo>
                  <a:cubicBezTo>
                    <a:pt x="2480219" y="442499"/>
                    <a:pt x="2386888" y="475318"/>
                    <a:pt x="2294918" y="511569"/>
                  </a:cubicBezTo>
                  <a:cubicBezTo>
                    <a:pt x="2203063" y="547928"/>
                    <a:pt x="2112455" y="587610"/>
                    <a:pt x="2023438" y="630404"/>
                  </a:cubicBezTo>
                  <a:cubicBezTo>
                    <a:pt x="1845404" y="715883"/>
                    <a:pt x="1673274" y="813375"/>
                    <a:pt x="1508751" y="922342"/>
                  </a:cubicBezTo>
                  <a:cubicBezTo>
                    <a:pt x="1467763" y="949692"/>
                    <a:pt x="1426887" y="977470"/>
                    <a:pt x="1387034" y="1006427"/>
                  </a:cubicBezTo>
                  <a:cubicBezTo>
                    <a:pt x="1366824" y="1020585"/>
                    <a:pt x="1347067" y="1035279"/>
                    <a:pt x="1327197" y="1049865"/>
                  </a:cubicBezTo>
                  <a:cubicBezTo>
                    <a:pt x="1307213" y="1064343"/>
                    <a:pt x="1287571" y="1079252"/>
                    <a:pt x="1268155" y="1094374"/>
                  </a:cubicBezTo>
                  <a:cubicBezTo>
                    <a:pt x="1190152" y="1154757"/>
                    <a:pt x="1113851" y="1217392"/>
                    <a:pt x="1040389" y="1283245"/>
                  </a:cubicBezTo>
                  <a:cubicBezTo>
                    <a:pt x="893125" y="1414521"/>
                    <a:pt x="756533" y="1557701"/>
                    <a:pt x="633794" y="1711714"/>
                  </a:cubicBezTo>
                  <a:cubicBezTo>
                    <a:pt x="572480" y="1788721"/>
                    <a:pt x="514461" y="1868409"/>
                    <a:pt x="460415" y="1950670"/>
                  </a:cubicBezTo>
                  <a:cubicBezTo>
                    <a:pt x="407277" y="2033362"/>
                    <a:pt x="357091" y="2118091"/>
                    <a:pt x="312810" y="2205715"/>
                  </a:cubicBezTo>
                  <a:cubicBezTo>
                    <a:pt x="301342" y="2227488"/>
                    <a:pt x="290669" y="2249581"/>
                    <a:pt x="280110" y="2271675"/>
                  </a:cubicBezTo>
                  <a:lnTo>
                    <a:pt x="264214" y="2304923"/>
                  </a:lnTo>
                  <a:lnTo>
                    <a:pt x="249113" y="2338492"/>
                  </a:lnTo>
                  <a:cubicBezTo>
                    <a:pt x="239234" y="2360908"/>
                    <a:pt x="229243" y="2383324"/>
                    <a:pt x="220272" y="2406168"/>
                  </a:cubicBezTo>
                  <a:cubicBezTo>
                    <a:pt x="211302" y="2429012"/>
                    <a:pt x="201425" y="2451536"/>
                    <a:pt x="193250" y="2474595"/>
                  </a:cubicBezTo>
                  <a:cubicBezTo>
                    <a:pt x="158279" y="2566187"/>
                    <a:pt x="128643" y="2659711"/>
                    <a:pt x="105368" y="2754843"/>
                  </a:cubicBezTo>
                  <a:cubicBezTo>
                    <a:pt x="58134" y="2944678"/>
                    <a:pt x="33950" y="3140091"/>
                    <a:pt x="34063" y="3335503"/>
                  </a:cubicBezTo>
                  <a:cubicBezTo>
                    <a:pt x="34630" y="3432888"/>
                    <a:pt x="44282" y="3530058"/>
                    <a:pt x="64038" y="3625404"/>
                  </a:cubicBezTo>
                  <a:cubicBezTo>
                    <a:pt x="84817" y="3720536"/>
                    <a:pt x="114905" y="3813631"/>
                    <a:pt x="155554" y="3902649"/>
                  </a:cubicBezTo>
                  <a:cubicBezTo>
                    <a:pt x="165205" y="3925066"/>
                    <a:pt x="176446" y="3946945"/>
                    <a:pt x="187118" y="3968931"/>
                  </a:cubicBezTo>
                  <a:cubicBezTo>
                    <a:pt x="198700" y="3990597"/>
                    <a:pt x="209713" y="4012475"/>
                    <a:pt x="222202" y="4033711"/>
                  </a:cubicBezTo>
                  <a:cubicBezTo>
                    <a:pt x="246047" y="4076612"/>
                    <a:pt x="272615" y="4118225"/>
                    <a:pt x="299980" y="4159303"/>
                  </a:cubicBezTo>
                  <a:cubicBezTo>
                    <a:pt x="327230" y="4200488"/>
                    <a:pt x="356410" y="4240599"/>
                    <a:pt x="385818" y="4280604"/>
                  </a:cubicBezTo>
                  <a:cubicBezTo>
                    <a:pt x="415679" y="4320287"/>
                    <a:pt x="446676" y="4359434"/>
                    <a:pt x="477786" y="4398474"/>
                  </a:cubicBezTo>
                  <a:lnTo>
                    <a:pt x="609756" y="4559213"/>
                  </a:lnTo>
                  <a:lnTo>
                    <a:pt x="480825" y="4559213"/>
                  </a:lnTo>
                  <a:lnTo>
                    <a:pt x="404211" y="4446629"/>
                  </a:lnTo>
                  <a:cubicBezTo>
                    <a:pt x="376166" y="4404802"/>
                    <a:pt x="348461" y="4362759"/>
                    <a:pt x="321439" y="4320180"/>
                  </a:cubicBezTo>
                  <a:cubicBezTo>
                    <a:pt x="294415" y="4277601"/>
                    <a:pt x="267619" y="4234915"/>
                    <a:pt x="242640" y="4190941"/>
                  </a:cubicBezTo>
                  <a:cubicBezTo>
                    <a:pt x="192568" y="4103424"/>
                    <a:pt x="146584" y="4013334"/>
                    <a:pt x="109909" y="3919809"/>
                  </a:cubicBezTo>
                  <a:cubicBezTo>
                    <a:pt x="72554" y="3826608"/>
                    <a:pt x="44850" y="3729975"/>
                    <a:pt x="26229" y="3632054"/>
                  </a:cubicBezTo>
                  <a:cubicBezTo>
                    <a:pt x="8403" y="3534134"/>
                    <a:pt x="0" y="3434711"/>
                    <a:pt x="0" y="3335503"/>
                  </a:cubicBezTo>
                  <a:cubicBezTo>
                    <a:pt x="1476" y="2939959"/>
                    <a:pt x="82433" y="2545488"/>
                    <a:pt x="234352" y="2173647"/>
                  </a:cubicBezTo>
                  <a:cubicBezTo>
                    <a:pt x="272502" y="2080767"/>
                    <a:pt x="313831" y="1988745"/>
                    <a:pt x="360384" y="1898869"/>
                  </a:cubicBezTo>
                  <a:cubicBezTo>
                    <a:pt x="406255" y="1808669"/>
                    <a:pt x="456781" y="1720402"/>
                    <a:pt x="511282" y="1634172"/>
                  </a:cubicBezTo>
                  <a:cubicBezTo>
                    <a:pt x="620396" y="1461818"/>
                    <a:pt x="744951" y="1296973"/>
                    <a:pt x="884381" y="1143281"/>
                  </a:cubicBezTo>
                  <a:cubicBezTo>
                    <a:pt x="954438" y="1066703"/>
                    <a:pt x="1027559" y="992378"/>
                    <a:pt x="1104768" y="921806"/>
                  </a:cubicBezTo>
                  <a:cubicBezTo>
                    <a:pt x="1123956" y="904003"/>
                    <a:pt x="1143258" y="886414"/>
                    <a:pt x="1163128" y="869254"/>
                  </a:cubicBezTo>
                  <a:cubicBezTo>
                    <a:pt x="1182885" y="851985"/>
                    <a:pt x="1202300" y="834396"/>
                    <a:pt x="1222624" y="817773"/>
                  </a:cubicBezTo>
                  <a:cubicBezTo>
                    <a:pt x="1262819" y="783988"/>
                    <a:pt x="1304034" y="751277"/>
                    <a:pt x="1345591" y="718886"/>
                  </a:cubicBezTo>
                  <a:cubicBezTo>
                    <a:pt x="1512612" y="590184"/>
                    <a:pt x="1693030" y="476176"/>
                    <a:pt x="1883100" y="378362"/>
                  </a:cubicBezTo>
                  <a:cubicBezTo>
                    <a:pt x="2263126" y="182628"/>
                    <a:pt x="2685504" y="54677"/>
                    <a:pt x="3118895" y="13600"/>
                  </a:cubicBezTo>
                  <a:cubicBezTo>
                    <a:pt x="3227044" y="3304"/>
                    <a:pt x="3336102" y="-1067"/>
                    <a:pt x="3444904" y="22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A32CECE0-15B8-4DAB-B839-B0082C6F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4598" y="2512952"/>
              <a:ext cx="5307644" cy="4336518"/>
            </a:xfrm>
            <a:custGeom>
              <a:avLst/>
              <a:gdLst>
                <a:gd name="connsiteX0" fmla="*/ 5307644 w 5307644"/>
                <a:gd name="connsiteY0" fmla="*/ 4310537 h 4336518"/>
                <a:gd name="connsiteX1" fmla="*/ 5307644 w 5307644"/>
                <a:gd name="connsiteY1" fmla="*/ 4336518 h 4336518"/>
                <a:gd name="connsiteX2" fmla="*/ 5271469 w 5307644"/>
                <a:gd name="connsiteY2" fmla="*/ 4336518 h 4336518"/>
                <a:gd name="connsiteX3" fmla="*/ 3433280 w 5307644"/>
                <a:gd name="connsiteY3" fmla="*/ 1379 h 4336518"/>
                <a:gd name="connsiteX4" fmla="*/ 3739290 w 5307644"/>
                <a:gd name="connsiteY4" fmla="*/ 5668 h 4336518"/>
                <a:gd name="connsiteX5" fmla="*/ 4345494 w 5307644"/>
                <a:gd name="connsiteY5" fmla="*/ 94581 h 4336518"/>
                <a:gd name="connsiteX6" fmla="*/ 4922289 w 5307644"/>
                <a:gd name="connsiteY6" fmla="*/ 300933 h 4336518"/>
                <a:gd name="connsiteX7" fmla="*/ 5188801 w 5307644"/>
                <a:gd name="connsiteY7" fmla="*/ 449771 h 4336518"/>
                <a:gd name="connsiteX8" fmla="*/ 5307644 w 5307644"/>
                <a:gd name="connsiteY8" fmla="*/ 531018 h 4336518"/>
                <a:gd name="connsiteX9" fmla="*/ 5307644 w 5307644"/>
                <a:gd name="connsiteY9" fmla="*/ 868543 h 4336518"/>
                <a:gd name="connsiteX10" fmla="*/ 5256558 w 5307644"/>
                <a:gd name="connsiteY10" fmla="*/ 823998 h 4336518"/>
                <a:gd name="connsiteX11" fmla="*/ 4794554 w 5307644"/>
                <a:gd name="connsiteY11" fmla="*/ 538923 h 4336518"/>
                <a:gd name="connsiteX12" fmla="*/ 4274643 w 5307644"/>
                <a:gd name="connsiteY12" fmla="*/ 359921 h 4336518"/>
                <a:gd name="connsiteX13" fmla="*/ 3722940 w 5307644"/>
                <a:gd name="connsiteY13" fmla="*/ 285703 h 4336518"/>
                <a:gd name="connsiteX14" fmla="*/ 3163858 w 5307644"/>
                <a:gd name="connsiteY14" fmla="*/ 304579 h 4336518"/>
                <a:gd name="connsiteX15" fmla="*/ 2615108 w 5307644"/>
                <a:gd name="connsiteY15" fmla="*/ 413546 h 4336518"/>
                <a:gd name="connsiteX16" fmla="*/ 2090201 w 5307644"/>
                <a:gd name="connsiteY16" fmla="*/ 603167 h 4336518"/>
                <a:gd name="connsiteX17" fmla="*/ 1152228 w 5307644"/>
                <a:gd name="connsiteY17" fmla="*/ 1185758 h 4336518"/>
                <a:gd name="connsiteX18" fmla="*/ 768796 w 5307644"/>
                <a:gd name="connsiteY18" fmla="*/ 1574544 h 4336518"/>
                <a:gd name="connsiteX19" fmla="*/ 465637 w 5307644"/>
                <a:gd name="connsiteY19" fmla="*/ 2021033 h 4336518"/>
                <a:gd name="connsiteX20" fmla="*/ 259898 w 5307644"/>
                <a:gd name="connsiteY20" fmla="*/ 2514605 h 4336518"/>
                <a:gd name="connsiteX21" fmla="*/ 185075 w 5307644"/>
                <a:gd name="connsiteY21" fmla="*/ 3040781 h 4336518"/>
                <a:gd name="connsiteX22" fmla="*/ 216639 w 5307644"/>
                <a:gd name="connsiteY22" fmla="*/ 3298400 h 4336518"/>
                <a:gd name="connsiteX23" fmla="*/ 309857 w 5307644"/>
                <a:gd name="connsiteY23" fmla="*/ 3539393 h 4336518"/>
                <a:gd name="connsiteX24" fmla="*/ 374918 w 5307644"/>
                <a:gd name="connsiteY24" fmla="*/ 3652866 h 4336518"/>
                <a:gd name="connsiteX25" fmla="*/ 449628 w 5307644"/>
                <a:gd name="connsiteY25" fmla="*/ 3762691 h 4336518"/>
                <a:gd name="connsiteX26" fmla="*/ 622212 w 5307644"/>
                <a:gd name="connsiteY26" fmla="*/ 3974942 h 4336518"/>
                <a:gd name="connsiteX27" fmla="*/ 808989 w 5307644"/>
                <a:gd name="connsiteY27" fmla="*/ 4188802 h 4336518"/>
                <a:gd name="connsiteX28" fmla="*/ 901868 w 5307644"/>
                <a:gd name="connsiteY28" fmla="*/ 4300450 h 4336518"/>
                <a:gd name="connsiteX29" fmla="*/ 931233 w 5307644"/>
                <a:gd name="connsiteY29" fmla="*/ 4336518 h 4336518"/>
                <a:gd name="connsiteX30" fmla="*/ 512426 w 5307644"/>
                <a:gd name="connsiteY30" fmla="*/ 4336518 h 4336518"/>
                <a:gd name="connsiteX31" fmla="*/ 379799 w 5307644"/>
                <a:gd name="connsiteY31" fmla="*/ 4138930 h 4336518"/>
                <a:gd name="connsiteX32" fmla="*/ 226177 w 5307644"/>
                <a:gd name="connsiteY32" fmla="*/ 3891071 h 4336518"/>
                <a:gd name="connsiteX33" fmla="*/ 156916 w 5307644"/>
                <a:gd name="connsiteY33" fmla="*/ 3759688 h 4336518"/>
                <a:gd name="connsiteX34" fmla="*/ 98101 w 5307644"/>
                <a:gd name="connsiteY34" fmla="*/ 3622191 h 4336518"/>
                <a:gd name="connsiteX35" fmla="*/ 53025 w 5307644"/>
                <a:gd name="connsiteY35" fmla="*/ 3479547 h 4336518"/>
                <a:gd name="connsiteX36" fmla="*/ 36221 w 5307644"/>
                <a:gd name="connsiteY36" fmla="*/ 3406831 h 4336518"/>
                <a:gd name="connsiteX37" fmla="*/ 28841 w 5307644"/>
                <a:gd name="connsiteY37" fmla="*/ 3370365 h 4336518"/>
                <a:gd name="connsiteX38" fmla="*/ 22709 w 5307644"/>
                <a:gd name="connsiteY38" fmla="*/ 3333792 h 4336518"/>
                <a:gd name="connsiteX39" fmla="*/ 0 w 5307644"/>
                <a:gd name="connsiteY39" fmla="*/ 3040781 h 4336518"/>
                <a:gd name="connsiteX40" fmla="*/ 63017 w 5307644"/>
                <a:gd name="connsiteY40" fmla="*/ 2469880 h 4336518"/>
                <a:gd name="connsiteX41" fmla="*/ 252405 w 5307644"/>
                <a:gd name="connsiteY41" fmla="*/ 1922897 h 4336518"/>
                <a:gd name="connsiteX42" fmla="*/ 962499 w 5307644"/>
                <a:gd name="connsiteY42" fmla="*/ 993992 h 4336518"/>
                <a:gd name="connsiteX43" fmla="*/ 1433359 w 5307644"/>
                <a:gd name="connsiteY43" fmla="*/ 630088 h 4336518"/>
                <a:gd name="connsiteX44" fmla="*/ 1959628 w 5307644"/>
                <a:gd name="connsiteY44" fmla="*/ 341151 h 4336518"/>
                <a:gd name="connsiteX45" fmla="*/ 3127865 w 5307644"/>
                <a:gd name="connsiteY45" fmla="*/ 22508 h 4336518"/>
                <a:gd name="connsiteX46" fmla="*/ 3433280 w 5307644"/>
                <a:gd name="connsiteY46" fmla="*/ 1379 h 433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307644" h="4336518">
                  <a:moveTo>
                    <a:pt x="5307644" y="4310537"/>
                  </a:moveTo>
                  <a:lnTo>
                    <a:pt x="5307644" y="4336518"/>
                  </a:lnTo>
                  <a:lnTo>
                    <a:pt x="5271469" y="4336518"/>
                  </a:lnTo>
                  <a:close/>
                  <a:moveTo>
                    <a:pt x="3433280" y="1379"/>
                  </a:moveTo>
                  <a:cubicBezTo>
                    <a:pt x="3535397" y="-1410"/>
                    <a:pt x="3637614" y="38"/>
                    <a:pt x="3739290" y="5668"/>
                  </a:cubicBezTo>
                  <a:cubicBezTo>
                    <a:pt x="3942986" y="17360"/>
                    <a:pt x="4146567" y="45995"/>
                    <a:pt x="4345494" y="94581"/>
                  </a:cubicBezTo>
                  <a:cubicBezTo>
                    <a:pt x="4544420" y="143059"/>
                    <a:pt x="4738691" y="211700"/>
                    <a:pt x="4922289" y="300933"/>
                  </a:cubicBezTo>
                  <a:cubicBezTo>
                    <a:pt x="5013975" y="345550"/>
                    <a:pt x="5103219" y="395127"/>
                    <a:pt x="5188801" y="449771"/>
                  </a:cubicBezTo>
                  <a:lnTo>
                    <a:pt x="5307644" y="531018"/>
                  </a:lnTo>
                  <a:lnTo>
                    <a:pt x="5307644" y="868543"/>
                  </a:lnTo>
                  <a:lnTo>
                    <a:pt x="5256558" y="823998"/>
                  </a:lnTo>
                  <a:cubicBezTo>
                    <a:pt x="5114289" y="712993"/>
                    <a:pt x="4959758" y="616466"/>
                    <a:pt x="4794554" y="538923"/>
                  </a:cubicBezTo>
                  <a:cubicBezTo>
                    <a:pt x="4629462" y="461166"/>
                    <a:pt x="4454722" y="401534"/>
                    <a:pt x="4274643" y="359921"/>
                  </a:cubicBezTo>
                  <a:cubicBezTo>
                    <a:pt x="4094566" y="318200"/>
                    <a:pt x="3909491" y="294176"/>
                    <a:pt x="3722940" y="285703"/>
                  </a:cubicBezTo>
                  <a:cubicBezTo>
                    <a:pt x="3536050" y="276800"/>
                    <a:pt x="3349387" y="282700"/>
                    <a:pt x="3163858" y="304579"/>
                  </a:cubicBezTo>
                  <a:cubicBezTo>
                    <a:pt x="2978444" y="326565"/>
                    <a:pt x="2794732" y="363353"/>
                    <a:pt x="2615108" y="413546"/>
                  </a:cubicBezTo>
                  <a:cubicBezTo>
                    <a:pt x="2435370" y="463526"/>
                    <a:pt x="2260060" y="528198"/>
                    <a:pt x="2090201" y="603167"/>
                  </a:cubicBezTo>
                  <a:cubicBezTo>
                    <a:pt x="1749461" y="751496"/>
                    <a:pt x="1431316" y="948195"/>
                    <a:pt x="1152228" y="1185758"/>
                  </a:cubicBezTo>
                  <a:cubicBezTo>
                    <a:pt x="1013139" y="1304915"/>
                    <a:pt x="884268" y="1434903"/>
                    <a:pt x="768796" y="1574544"/>
                  </a:cubicBezTo>
                  <a:cubicBezTo>
                    <a:pt x="653096" y="1713971"/>
                    <a:pt x="551021" y="1863481"/>
                    <a:pt x="465637" y="2021033"/>
                  </a:cubicBezTo>
                  <a:cubicBezTo>
                    <a:pt x="380253" y="2178478"/>
                    <a:pt x="309176" y="2343324"/>
                    <a:pt x="259898" y="2514605"/>
                  </a:cubicBezTo>
                  <a:cubicBezTo>
                    <a:pt x="210508" y="2685457"/>
                    <a:pt x="184960" y="2863065"/>
                    <a:pt x="185075" y="3040781"/>
                  </a:cubicBezTo>
                  <a:cubicBezTo>
                    <a:pt x="186096" y="3128084"/>
                    <a:pt x="195180" y="3214743"/>
                    <a:pt x="216639" y="3298400"/>
                  </a:cubicBezTo>
                  <a:cubicBezTo>
                    <a:pt x="237759" y="3382163"/>
                    <a:pt x="270572" y="3462280"/>
                    <a:pt x="309857" y="3539393"/>
                  </a:cubicBezTo>
                  <a:cubicBezTo>
                    <a:pt x="329727" y="3577897"/>
                    <a:pt x="351755" y="3615649"/>
                    <a:pt x="374918" y="3652866"/>
                  </a:cubicBezTo>
                  <a:cubicBezTo>
                    <a:pt x="398420" y="3689974"/>
                    <a:pt x="423514" y="3726548"/>
                    <a:pt x="449628" y="3762691"/>
                  </a:cubicBezTo>
                  <a:cubicBezTo>
                    <a:pt x="502539" y="3834764"/>
                    <a:pt x="561354" y="3904692"/>
                    <a:pt x="622212" y="3974942"/>
                  </a:cubicBezTo>
                  <a:cubicBezTo>
                    <a:pt x="683071" y="4045299"/>
                    <a:pt x="746655" y="4115657"/>
                    <a:pt x="808989" y="4188802"/>
                  </a:cubicBezTo>
                  <a:cubicBezTo>
                    <a:pt x="840214" y="4225267"/>
                    <a:pt x="871097" y="4262591"/>
                    <a:pt x="901868" y="4300450"/>
                  </a:cubicBezTo>
                  <a:lnTo>
                    <a:pt x="931233" y="4336518"/>
                  </a:lnTo>
                  <a:lnTo>
                    <a:pt x="512426" y="4336518"/>
                  </a:lnTo>
                  <a:lnTo>
                    <a:pt x="379799" y="4138930"/>
                  </a:lnTo>
                  <a:cubicBezTo>
                    <a:pt x="327002" y="4059028"/>
                    <a:pt x="274886" y="3976765"/>
                    <a:pt x="226177" y="3891071"/>
                  </a:cubicBezTo>
                  <a:cubicBezTo>
                    <a:pt x="201878" y="3848171"/>
                    <a:pt x="178376" y="3804519"/>
                    <a:pt x="156916" y="3759688"/>
                  </a:cubicBezTo>
                  <a:cubicBezTo>
                    <a:pt x="135570" y="3714750"/>
                    <a:pt x="115700" y="3668954"/>
                    <a:pt x="98101" y="3622191"/>
                  </a:cubicBezTo>
                  <a:cubicBezTo>
                    <a:pt x="80842" y="3575323"/>
                    <a:pt x="65514" y="3527810"/>
                    <a:pt x="53025" y="3479547"/>
                  </a:cubicBezTo>
                  <a:cubicBezTo>
                    <a:pt x="47121" y="3455416"/>
                    <a:pt x="41103" y="3431176"/>
                    <a:pt x="36221" y="3406831"/>
                  </a:cubicBezTo>
                  <a:lnTo>
                    <a:pt x="28841" y="3370365"/>
                  </a:lnTo>
                  <a:lnTo>
                    <a:pt x="22709" y="3333792"/>
                  </a:lnTo>
                  <a:cubicBezTo>
                    <a:pt x="6700" y="3236194"/>
                    <a:pt x="0" y="3138058"/>
                    <a:pt x="0" y="3040781"/>
                  </a:cubicBezTo>
                  <a:cubicBezTo>
                    <a:pt x="454" y="2849337"/>
                    <a:pt x="21687" y="2657893"/>
                    <a:pt x="63017" y="2469880"/>
                  </a:cubicBezTo>
                  <a:cubicBezTo>
                    <a:pt x="104233" y="2281976"/>
                    <a:pt x="167362" y="2097718"/>
                    <a:pt x="252405" y="1922897"/>
                  </a:cubicBezTo>
                  <a:cubicBezTo>
                    <a:pt x="423286" y="1573257"/>
                    <a:pt x="670922" y="1260405"/>
                    <a:pt x="962499" y="993992"/>
                  </a:cubicBezTo>
                  <a:cubicBezTo>
                    <a:pt x="1108628" y="860786"/>
                    <a:pt x="1266566" y="739269"/>
                    <a:pt x="1433359" y="630088"/>
                  </a:cubicBezTo>
                  <a:cubicBezTo>
                    <a:pt x="1600380" y="521013"/>
                    <a:pt x="1776144" y="423843"/>
                    <a:pt x="1959628" y="341151"/>
                  </a:cubicBezTo>
                  <a:cubicBezTo>
                    <a:pt x="2327051" y="176950"/>
                    <a:pt x="2722633" y="68411"/>
                    <a:pt x="3127865" y="22508"/>
                  </a:cubicBezTo>
                  <a:cubicBezTo>
                    <a:pt x="3229145" y="11193"/>
                    <a:pt x="3331163" y="4168"/>
                    <a:pt x="3433280" y="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Freeform: Shape 2059">
              <a:extLst>
                <a:ext uri="{FF2B5EF4-FFF2-40B4-BE49-F238E27FC236}">
                  <a16:creationId xmlns:a16="http://schemas.microsoft.com/office/drawing/2014/main" id="{0C5373BF-BD61-4FCF-8ECF-21DFEBE0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3412" y="2537732"/>
              <a:ext cx="5308830" cy="4311738"/>
            </a:xfrm>
            <a:custGeom>
              <a:avLst/>
              <a:gdLst>
                <a:gd name="connsiteX0" fmla="*/ 5308830 w 5308830"/>
                <a:gd name="connsiteY0" fmla="*/ 4026353 h 4311738"/>
                <a:gd name="connsiteX1" fmla="*/ 5308830 w 5308830"/>
                <a:gd name="connsiteY1" fmla="*/ 4311738 h 4311738"/>
                <a:gd name="connsiteX2" fmla="*/ 4948051 w 5308830"/>
                <a:gd name="connsiteY2" fmla="*/ 4311738 h 4311738"/>
                <a:gd name="connsiteX3" fmla="*/ 5002803 w 5308830"/>
                <a:gd name="connsiteY3" fmla="*/ 4271506 h 4311738"/>
                <a:gd name="connsiteX4" fmla="*/ 5221147 w 5308830"/>
                <a:gd name="connsiteY4" fmla="*/ 4102386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314056 h 4311738"/>
                <a:gd name="connsiteX9" fmla="*/ 5241798 w 5308830"/>
                <a:gd name="connsiteY9" fmla="*/ 1229961 h 4311738"/>
                <a:gd name="connsiteX10" fmla="*/ 4547599 w 5308830"/>
                <a:gd name="connsiteY10" fmla="*/ 723841 h 4311738"/>
                <a:gd name="connsiteX11" fmla="*/ 3595773 w 5308830"/>
                <a:gd name="connsiteY11" fmla="*/ 536258 h 4311738"/>
                <a:gd name="connsiteX12" fmla="*/ 2484874 w 5308830"/>
                <a:gd name="connsiteY12" fmla="*/ 738106 h 4311738"/>
                <a:gd name="connsiteX13" fmla="*/ 1497964 w 5308830"/>
                <a:gd name="connsiteY13" fmla="*/ 1292596 h 4311738"/>
                <a:gd name="connsiteX14" fmla="*/ 815348 w 5308830"/>
                <a:gd name="connsiteY14" fmla="*/ 2092157 h 4311738"/>
                <a:gd name="connsiteX15" fmla="*/ 567825 w 5308830"/>
                <a:gd name="connsiteY15" fmla="*/ 3022671 h 4311738"/>
                <a:gd name="connsiteX16" fmla="*/ 977486 w 5308830"/>
                <a:gd name="connsiteY16" fmla="*/ 3886690 h 4311738"/>
                <a:gd name="connsiteX17" fmla="*/ 1183907 w 5308830"/>
                <a:gd name="connsiteY17" fmla="*/ 4160932 h 4311738"/>
                <a:gd name="connsiteX18" fmla="*/ 1285607 w 5308830"/>
                <a:gd name="connsiteY18" fmla="*/ 4296799 h 4311738"/>
                <a:gd name="connsiteX19" fmla="*/ 1297817 w 5308830"/>
                <a:gd name="connsiteY19" fmla="*/ 4311738 h 4311738"/>
                <a:gd name="connsiteX20" fmla="*/ 602176 w 5308830"/>
                <a:gd name="connsiteY20" fmla="*/ 4311738 h 4311738"/>
                <a:gd name="connsiteX21" fmla="*/ 583893 w 5308830"/>
                <a:gd name="connsiteY21" fmla="*/ 4287205 h 4311738"/>
                <a:gd name="connsiteX22" fmla="*/ 0 w 5308830"/>
                <a:gd name="connsiteY22" fmla="*/ 3022564 h 4311738"/>
                <a:gd name="connsiteX23" fmla="*/ 3595773 w 5308830"/>
                <a:gd name="connsiteY23"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08830" h="4311738">
                  <a:moveTo>
                    <a:pt x="5308830" y="4026353"/>
                  </a:moveTo>
                  <a:lnTo>
                    <a:pt x="5308830" y="4311738"/>
                  </a:lnTo>
                  <a:lnTo>
                    <a:pt x="4948051" y="4311738"/>
                  </a:lnTo>
                  <a:lnTo>
                    <a:pt x="5002803" y="4271506"/>
                  </a:lnTo>
                  <a:cubicBezTo>
                    <a:pt x="5078400" y="4214990"/>
                    <a:pt x="5151610" y="4158780"/>
                    <a:pt x="5221147" y="4102386"/>
                  </a:cubicBezTo>
                  <a:close/>
                  <a:moveTo>
                    <a:pt x="3595773" y="0"/>
                  </a:moveTo>
                  <a:cubicBezTo>
                    <a:pt x="4261231" y="0"/>
                    <a:pt x="4825666" y="190293"/>
                    <a:pt x="5271266" y="516192"/>
                  </a:cubicBezTo>
                  <a:lnTo>
                    <a:pt x="5308830" y="546905"/>
                  </a:lnTo>
                  <a:lnTo>
                    <a:pt x="5308830" y="1314056"/>
                  </a:lnTo>
                  <a:lnTo>
                    <a:pt x="5241798" y="1229961"/>
                  </a:lnTo>
                  <a:cubicBezTo>
                    <a:pt x="5047072" y="1010846"/>
                    <a:pt x="4813516" y="840530"/>
                    <a:pt x="4547599" y="723841"/>
                  </a:cubicBezTo>
                  <a:cubicBezTo>
                    <a:pt x="4263856" y="599429"/>
                    <a:pt x="3943667" y="536258"/>
                    <a:pt x="3595773" y="536258"/>
                  </a:cubicBezTo>
                  <a:cubicBezTo>
                    <a:pt x="3226761" y="536258"/>
                    <a:pt x="2852980" y="604041"/>
                    <a:pt x="2484874" y="738106"/>
                  </a:cubicBezTo>
                  <a:cubicBezTo>
                    <a:pt x="2126422" y="868309"/>
                    <a:pt x="1785227" y="1060075"/>
                    <a:pt x="1497964" y="1292596"/>
                  </a:cubicBezTo>
                  <a:cubicBezTo>
                    <a:pt x="1205707" y="1529085"/>
                    <a:pt x="976010" y="1798180"/>
                    <a:pt x="815348" y="2092157"/>
                  </a:cubicBezTo>
                  <a:cubicBezTo>
                    <a:pt x="651166" y="2392675"/>
                    <a:pt x="567825" y="2705743"/>
                    <a:pt x="567825" y="3022671"/>
                  </a:cubicBezTo>
                  <a:cubicBezTo>
                    <a:pt x="567825" y="3341852"/>
                    <a:pt x="700784" y="3528255"/>
                    <a:pt x="977486" y="3886690"/>
                  </a:cubicBezTo>
                  <a:cubicBezTo>
                    <a:pt x="1044249" y="3973134"/>
                    <a:pt x="1113283" y="4062582"/>
                    <a:pt x="1183907" y="4160932"/>
                  </a:cubicBezTo>
                  <a:cubicBezTo>
                    <a:pt x="1217636" y="4207895"/>
                    <a:pt x="1251520" y="4253175"/>
                    <a:pt x="1285607" y="4296799"/>
                  </a:cubicBezTo>
                  <a:lnTo>
                    <a:pt x="1297817"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Freeform: Shape 2060">
              <a:extLst>
                <a:ext uri="{FF2B5EF4-FFF2-40B4-BE49-F238E27FC236}">
                  <a16:creationId xmlns:a16="http://schemas.microsoft.com/office/drawing/2014/main" id="{7E6B45AB-7CCC-4949-9DC2-116644B5F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3412" y="2537732"/>
              <a:ext cx="5308830" cy="4311738"/>
            </a:xfrm>
            <a:custGeom>
              <a:avLst/>
              <a:gdLst>
                <a:gd name="connsiteX0" fmla="*/ 5308830 w 5308830"/>
                <a:gd name="connsiteY0" fmla="*/ 3880900 h 4311738"/>
                <a:gd name="connsiteX1" fmla="*/ 5308830 w 5308830"/>
                <a:gd name="connsiteY1" fmla="*/ 4311738 h 4311738"/>
                <a:gd name="connsiteX2" fmla="*/ 4763109 w 5308830"/>
                <a:gd name="connsiteY2" fmla="*/ 4311738 h 4311738"/>
                <a:gd name="connsiteX3" fmla="*/ 4929066 w 5308830"/>
                <a:gd name="connsiteY3" fmla="*/ 4189789 h 4311738"/>
                <a:gd name="connsiteX4" fmla="*/ 5142959 w 5308830"/>
                <a:gd name="connsiteY4" fmla="*/ 4024320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498438 h 4311738"/>
                <a:gd name="connsiteX9" fmla="*/ 5289422 w 5308830"/>
                <a:gd name="connsiteY9" fmla="*/ 1468062 h 4311738"/>
                <a:gd name="connsiteX10" fmla="*/ 5154710 w 5308830"/>
                <a:gd name="connsiteY10" fmla="*/ 1298924 h 4311738"/>
                <a:gd name="connsiteX11" fmla="*/ 4499685 w 5308830"/>
                <a:gd name="connsiteY11" fmla="*/ 821118 h 4311738"/>
                <a:gd name="connsiteX12" fmla="*/ 3595773 w 5308830"/>
                <a:gd name="connsiteY12" fmla="*/ 643510 h 4311738"/>
                <a:gd name="connsiteX13" fmla="*/ 2525523 w 5308830"/>
                <a:gd name="connsiteY13" fmla="*/ 838172 h 4311738"/>
                <a:gd name="connsiteX14" fmla="*/ 1571767 w 5308830"/>
                <a:gd name="connsiteY14" fmla="*/ 1374000 h 4311738"/>
                <a:gd name="connsiteX15" fmla="*/ 916173 w 5308830"/>
                <a:gd name="connsiteY15" fmla="*/ 2141277 h 4311738"/>
                <a:gd name="connsiteX16" fmla="*/ 681254 w 5308830"/>
                <a:gd name="connsiteY16" fmla="*/ 3022671 h 4311738"/>
                <a:gd name="connsiteX17" fmla="*/ 1069115 w 5308830"/>
                <a:gd name="connsiteY17" fmla="*/ 3823519 h 4311738"/>
                <a:gd name="connsiteX18" fmla="*/ 1277807 w 5308830"/>
                <a:gd name="connsiteY18" fmla="*/ 4100764 h 4311738"/>
                <a:gd name="connsiteX19" fmla="*/ 1373308 w 5308830"/>
                <a:gd name="connsiteY19" fmla="*/ 4228488 h 4311738"/>
                <a:gd name="connsiteX20" fmla="*/ 1441062 w 5308830"/>
                <a:gd name="connsiteY20" fmla="*/ 4311738 h 4311738"/>
                <a:gd name="connsiteX21" fmla="*/ 602176 w 5308830"/>
                <a:gd name="connsiteY21" fmla="*/ 4311738 h 4311738"/>
                <a:gd name="connsiteX22" fmla="*/ 583893 w 5308830"/>
                <a:gd name="connsiteY22" fmla="*/ 4287205 h 4311738"/>
                <a:gd name="connsiteX23" fmla="*/ 0 w 5308830"/>
                <a:gd name="connsiteY23" fmla="*/ 3022564 h 4311738"/>
                <a:gd name="connsiteX24" fmla="*/ 3595773 w 5308830"/>
                <a:gd name="connsiteY24"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08830" h="4311738">
                  <a:moveTo>
                    <a:pt x="5308830" y="3880900"/>
                  </a:moveTo>
                  <a:lnTo>
                    <a:pt x="5308830" y="4311738"/>
                  </a:lnTo>
                  <a:lnTo>
                    <a:pt x="4763109" y="4311738"/>
                  </a:lnTo>
                  <a:lnTo>
                    <a:pt x="4929066" y="4189789"/>
                  </a:lnTo>
                  <a:cubicBezTo>
                    <a:pt x="5003230" y="4134367"/>
                    <a:pt x="5074975" y="4079340"/>
                    <a:pt x="5142959" y="4024320"/>
                  </a:cubicBezTo>
                  <a:close/>
                  <a:moveTo>
                    <a:pt x="3595773" y="0"/>
                  </a:moveTo>
                  <a:cubicBezTo>
                    <a:pt x="4261231" y="0"/>
                    <a:pt x="4825666" y="190293"/>
                    <a:pt x="5271266" y="516192"/>
                  </a:cubicBezTo>
                  <a:lnTo>
                    <a:pt x="5308830" y="546905"/>
                  </a:lnTo>
                  <a:lnTo>
                    <a:pt x="5308830" y="1498438"/>
                  </a:lnTo>
                  <a:lnTo>
                    <a:pt x="5289422" y="1468062"/>
                  </a:lnTo>
                  <a:cubicBezTo>
                    <a:pt x="5247242" y="1408963"/>
                    <a:pt x="5202313" y="1352510"/>
                    <a:pt x="5154710" y="1298924"/>
                  </a:cubicBezTo>
                  <a:cubicBezTo>
                    <a:pt x="4970772" y="1091928"/>
                    <a:pt x="4750500" y="931159"/>
                    <a:pt x="4499685" y="821118"/>
                  </a:cubicBezTo>
                  <a:cubicBezTo>
                    <a:pt x="4231156" y="703248"/>
                    <a:pt x="3926977" y="643510"/>
                    <a:pt x="3595773" y="643510"/>
                  </a:cubicBezTo>
                  <a:cubicBezTo>
                    <a:pt x="3245836" y="643510"/>
                    <a:pt x="2875688" y="710757"/>
                    <a:pt x="2525523" y="838172"/>
                  </a:cubicBezTo>
                  <a:cubicBezTo>
                    <a:pt x="2179105" y="964084"/>
                    <a:pt x="1849265" y="1149415"/>
                    <a:pt x="1571767" y="1374000"/>
                  </a:cubicBezTo>
                  <a:cubicBezTo>
                    <a:pt x="1294611" y="1598264"/>
                    <a:pt x="1067980" y="1863603"/>
                    <a:pt x="916173" y="2141277"/>
                  </a:cubicBezTo>
                  <a:cubicBezTo>
                    <a:pt x="760280" y="2426459"/>
                    <a:pt x="681254" y="2723010"/>
                    <a:pt x="681254" y="3022671"/>
                  </a:cubicBezTo>
                  <a:cubicBezTo>
                    <a:pt x="681254" y="3309032"/>
                    <a:pt x="800134" y="3475166"/>
                    <a:pt x="1069115" y="3823519"/>
                  </a:cubicBezTo>
                  <a:cubicBezTo>
                    <a:pt x="1136445" y="3910714"/>
                    <a:pt x="1206047" y="4000912"/>
                    <a:pt x="1277807" y="4100764"/>
                  </a:cubicBezTo>
                  <a:cubicBezTo>
                    <a:pt x="1309528" y="4144925"/>
                    <a:pt x="1341351" y="4187490"/>
                    <a:pt x="1373308" y="4228488"/>
                  </a:cubicBezTo>
                  <a:lnTo>
                    <a:pt x="1441062"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63" name="Group 2062">
            <a:extLst>
              <a:ext uri="{FF2B5EF4-FFF2-40B4-BE49-F238E27FC236}">
                <a16:creationId xmlns:a16="http://schemas.microsoft.com/office/drawing/2014/main" id="{61D22245-3D67-419C-A6B5-DD0EB0D839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3758" y="0"/>
            <a:ext cx="5081407" cy="3133064"/>
            <a:chOff x="5907711" y="0"/>
            <a:chExt cx="5081407" cy="3133064"/>
          </a:xfrm>
          <a:solidFill>
            <a:schemeClr val="accent5">
              <a:alpha val="5000"/>
            </a:schemeClr>
          </a:solidFill>
        </p:grpSpPr>
        <p:sp>
          <p:nvSpPr>
            <p:cNvPr id="2064" name="Freeform: Shape 2063">
              <a:extLst>
                <a:ext uri="{FF2B5EF4-FFF2-40B4-BE49-F238E27FC236}">
                  <a16:creationId xmlns:a16="http://schemas.microsoft.com/office/drawing/2014/main" id="{E3A64720-9AA0-4796-8E62-15672228C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9200" y="0"/>
              <a:ext cx="5069918" cy="3111852"/>
            </a:xfrm>
            <a:custGeom>
              <a:avLst/>
              <a:gdLst>
                <a:gd name="connsiteX0" fmla="*/ 145909 w 5069918"/>
                <a:gd name="connsiteY0" fmla="*/ 0 h 3111852"/>
                <a:gd name="connsiteX1" fmla="*/ 205279 w 5069918"/>
                <a:gd name="connsiteY1" fmla="*/ 0 h 3111852"/>
                <a:gd name="connsiteX2" fmla="*/ 202868 w 5069918"/>
                <a:gd name="connsiteY2" fmla="*/ 5043 h 3111852"/>
                <a:gd name="connsiteX3" fmla="*/ 191273 w 5069918"/>
                <a:gd name="connsiteY3" fmla="*/ 30818 h 3111852"/>
                <a:gd name="connsiteX4" fmla="*/ 169129 w 5069918"/>
                <a:gd name="connsiteY4" fmla="*/ 82781 h 3111852"/>
                <a:gd name="connsiteX5" fmla="*/ 148381 w 5069918"/>
                <a:gd name="connsiteY5" fmla="*/ 135320 h 3111852"/>
                <a:gd name="connsiteX6" fmla="*/ 80903 w 5069918"/>
                <a:gd name="connsiteY6" fmla="*/ 350499 h 3111852"/>
                <a:gd name="connsiteX7" fmla="*/ 26154 w 5069918"/>
                <a:gd name="connsiteY7" fmla="*/ 796339 h 3111852"/>
                <a:gd name="connsiteX8" fmla="*/ 49170 w 5069918"/>
                <a:gd name="connsiteY8" fmla="*/ 1018931 h 3111852"/>
                <a:gd name="connsiteX9" fmla="*/ 119437 w 5069918"/>
                <a:gd name="connsiteY9" fmla="*/ 1231804 h 3111852"/>
                <a:gd name="connsiteX10" fmla="*/ 143672 w 5069918"/>
                <a:gd name="connsiteY10" fmla="*/ 1282696 h 3111852"/>
                <a:gd name="connsiteX11" fmla="*/ 170611 w 5069918"/>
                <a:gd name="connsiteY11" fmla="*/ 1332436 h 3111852"/>
                <a:gd name="connsiteX12" fmla="*/ 230330 w 5069918"/>
                <a:gd name="connsiteY12" fmla="*/ 1428867 h 3111852"/>
                <a:gd name="connsiteX13" fmla="*/ 296237 w 5069918"/>
                <a:gd name="connsiteY13" fmla="*/ 1522004 h 3111852"/>
                <a:gd name="connsiteX14" fmla="*/ 366853 w 5069918"/>
                <a:gd name="connsiteY14" fmla="*/ 1612506 h 3111852"/>
                <a:gd name="connsiteX15" fmla="*/ 513838 w 5069918"/>
                <a:gd name="connsiteY15" fmla="*/ 1791535 h 3111852"/>
                <a:gd name="connsiteX16" fmla="*/ 587330 w 5069918"/>
                <a:gd name="connsiteY16" fmla="*/ 1882283 h 3111852"/>
                <a:gd name="connsiteX17" fmla="*/ 658817 w 5069918"/>
                <a:gd name="connsiteY17" fmla="*/ 1974186 h 3111852"/>
                <a:gd name="connsiteX18" fmla="*/ 730305 w 5069918"/>
                <a:gd name="connsiteY18" fmla="*/ 2062959 h 3111852"/>
                <a:gd name="connsiteX19" fmla="*/ 805018 w 5069918"/>
                <a:gd name="connsiteY19" fmla="*/ 2148685 h 3111852"/>
                <a:gd name="connsiteX20" fmla="*/ 963424 w 5069918"/>
                <a:gd name="connsiteY20" fmla="*/ 2310337 h 3111852"/>
                <a:gd name="connsiteX21" fmla="*/ 1319204 w 5069918"/>
                <a:gd name="connsiteY21" fmla="*/ 2580196 h 3111852"/>
                <a:gd name="connsiteX22" fmla="*/ 1515882 w 5069918"/>
                <a:gd name="connsiteY22" fmla="*/ 2681651 h 3111852"/>
                <a:gd name="connsiteX23" fmla="*/ 1723456 w 5069918"/>
                <a:gd name="connsiteY23" fmla="*/ 2758319 h 3111852"/>
                <a:gd name="connsiteX24" fmla="*/ 1939662 w 5069918"/>
                <a:gd name="connsiteY24" fmla="*/ 2811269 h 3111852"/>
                <a:gd name="connsiteX25" fmla="*/ 2162581 w 5069918"/>
                <a:gd name="connsiteY25" fmla="*/ 2840916 h 3111852"/>
                <a:gd name="connsiteX26" fmla="*/ 2389597 w 5069918"/>
                <a:gd name="connsiteY26" fmla="*/ 2850221 h 3111852"/>
                <a:gd name="connsiteX27" fmla="*/ 2446002 w 5069918"/>
                <a:gd name="connsiteY27" fmla="*/ 2849808 h 3111852"/>
                <a:gd name="connsiteX28" fmla="*/ 2473638 w 5069918"/>
                <a:gd name="connsiteY28" fmla="*/ 2849151 h 3111852"/>
                <a:gd name="connsiteX29" fmla="*/ 2501187 w 5069918"/>
                <a:gd name="connsiteY29" fmla="*/ 2847832 h 3111852"/>
                <a:gd name="connsiteX30" fmla="*/ 2610685 w 5069918"/>
                <a:gd name="connsiteY30" fmla="*/ 2838774 h 3111852"/>
                <a:gd name="connsiteX31" fmla="*/ 3033071 w 5069918"/>
                <a:gd name="connsiteY31" fmla="*/ 2730979 h 3111852"/>
                <a:gd name="connsiteX32" fmla="*/ 3232974 w 5069918"/>
                <a:gd name="connsiteY32" fmla="*/ 2637430 h 3111852"/>
                <a:gd name="connsiteX33" fmla="*/ 3425990 w 5069918"/>
                <a:gd name="connsiteY33" fmla="*/ 2523622 h 3111852"/>
                <a:gd name="connsiteX34" fmla="*/ 3613601 w 5069918"/>
                <a:gd name="connsiteY34" fmla="*/ 2394827 h 3111852"/>
                <a:gd name="connsiteX35" fmla="*/ 3706185 w 5069918"/>
                <a:gd name="connsiteY35" fmla="*/ 2326642 h 3111852"/>
                <a:gd name="connsiteX36" fmla="*/ 3799729 w 5069918"/>
                <a:gd name="connsiteY36" fmla="*/ 2255904 h 3111852"/>
                <a:gd name="connsiteX37" fmla="*/ 4175561 w 5069918"/>
                <a:gd name="connsiteY37" fmla="*/ 1976821 h 3111852"/>
                <a:gd name="connsiteX38" fmla="*/ 4517132 w 5069918"/>
                <a:gd name="connsiteY38" fmla="*/ 1683080 h 3111852"/>
                <a:gd name="connsiteX39" fmla="*/ 4659758 w 5069918"/>
                <a:gd name="connsiteY39" fmla="*/ 1519452 h 3111852"/>
                <a:gd name="connsiteX40" fmla="*/ 4773178 w 5069918"/>
                <a:gd name="connsiteY40" fmla="*/ 1340423 h 3111852"/>
                <a:gd name="connsiteX41" fmla="*/ 4892092 w 5069918"/>
                <a:gd name="connsiteY41" fmla="*/ 938311 h 3111852"/>
                <a:gd name="connsiteX42" fmla="*/ 4898804 w 5069918"/>
                <a:gd name="connsiteY42" fmla="*/ 831503 h 3111852"/>
                <a:gd name="connsiteX43" fmla="*/ 4899153 w 5069918"/>
                <a:gd name="connsiteY43" fmla="*/ 776988 h 3111852"/>
                <a:gd name="connsiteX44" fmla="*/ 4898456 w 5069918"/>
                <a:gd name="connsiteY44" fmla="*/ 721484 h 3111852"/>
                <a:gd name="connsiteX45" fmla="*/ 4886774 w 5069918"/>
                <a:gd name="connsiteY45" fmla="*/ 499635 h 3111852"/>
                <a:gd name="connsiteX46" fmla="*/ 4815896 w 5069918"/>
                <a:gd name="connsiteY46" fmla="*/ 59970 h 3111852"/>
                <a:gd name="connsiteX47" fmla="*/ 4798654 w 5069918"/>
                <a:gd name="connsiteY47" fmla="*/ 0 h 3111852"/>
                <a:gd name="connsiteX48" fmla="*/ 4909441 w 5069918"/>
                <a:gd name="connsiteY48" fmla="*/ 0 h 3111852"/>
                <a:gd name="connsiteX49" fmla="*/ 4921297 w 5069918"/>
                <a:gd name="connsiteY49" fmla="*/ 34112 h 3111852"/>
                <a:gd name="connsiteX50" fmla="*/ 5027482 w 5069918"/>
                <a:gd name="connsiteY50" fmla="*/ 483740 h 3111852"/>
                <a:gd name="connsiteX51" fmla="*/ 5058082 w 5069918"/>
                <a:gd name="connsiteY51" fmla="*/ 712837 h 3111852"/>
                <a:gd name="connsiteX52" fmla="*/ 5063486 w 5069918"/>
                <a:gd name="connsiteY52" fmla="*/ 770400 h 3111852"/>
                <a:gd name="connsiteX53" fmla="*/ 5067846 w 5069918"/>
                <a:gd name="connsiteY53" fmla="*/ 829033 h 3111852"/>
                <a:gd name="connsiteX54" fmla="*/ 5069414 w 5069918"/>
                <a:gd name="connsiteY54" fmla="*/ 948521 h 3111852"/>
                <a:gd name="connsiteX55" fmla="*/ 5040732 w 5069918"/>
                <a:gd name="connsiteY55" fmla="*/ 1188571 h 3111852"/>
                <a:gd name="connsiteX56" fmla="*/ 4964102 w 5069918"/>
                <a:gd name="connsiteY56" fmla="*/ 1421620 h 3111852"/>
                <a:gd name="connsiteX57" fmla="*/ 4689486 w 5069918"/>
                <a:gd name="connsiteY57" fmla="*/ 1828757 h 3111852"/>
                <a:gd name="connsiteX58" fmla="*/ 4333792 w 5069918"/>
                <a:gd name="connsiteY58" fmla="*/ 2155355 h 3111852"/>
                <a:gd name="connsiteX59" fmla="*/ 3965196 w 5069918"/>
                <a:gd name="connsiteY59" fmla="*/ 2446790 h 3111852"/>
                <a:gd name="connsiteX60" fmla="*/ 3873745 w 5069918"/>
                <a:gd name="connsiteY60" fmla="*/ 2519916 h 3111852"/>
                <a:gd name="connsiteX61" fmla="*/ 3779416 w 5069918"/>
                <a:gd name="connsiteY61" fmla="*/ 2593454 h 3111852"/>
                <a:gd name="connsiteX62" fmla="*/ 3582739 w 5069918"/>
                <a:gd name="connsiteY62" fmla="*/ 2735343 h 3111852"/>
                <a:gd name="connsiteX63" fmla="*/ 3371851 w 5069918"/>
                <a:gd name="connsiteY63" fmla="*/ 2865126 h 3111852"/>
                <a:gd name="connsiteX64" fmla="*/ 3143614 w 5069918"/>
                <a:gd name="connsiteY64" fmla="*/ 2974568 h 3111852"/>
                <a:gd name="connsiteX65" fmla="*/ 2643552 w 5069918"/>
                <a:gd name="connsiteY65" fmla="*/ 3101304 h 3111852"/>
                <a:gd name="connsiteX66" fmla="*/ 2514264 w 5069918"/>
                <a:gd name="connsiteY66" fmla="*/ 3110445 h 3111852"/>
                <a:gd name="connsiteX67" fmla="*/ 2481920 w 5069918"/>
                <a:gd name="connsiteY67" fmla="*/ 3111598 h 3111852"/>
                <a:gd name="connsiteX68" fmla="*/ 2449664 w 5069918"/>
                <a:gd name="connsiteY68" fmla="*/ 3111763 h 3111852"/>
                <a:gd name="connsiteX69" fmla="*/ 2386284 w 5069918"/>
                <a:gd name="connsiteY69" fmla="*/ 3111022 h 3111852"/>
                <a:gd name="connsiteX70" fmla="*/ 2260658 w 5069918"/>
                <a:gd name="connsiteY70" fmla="*/ 3106080 h 3111852"/>
                <a:gd name="connsiteX71" fmla="*/ 2134945 w 5069918"/>
                <a:gd name="connsiteY71" fmla="*/ 3094716 h 3111852"/>
                <a:gd name="connsiteX72" fmla="*/ 1884564 w 5069918"/>
                <a:gd name="connsiteY72" fmla="*/ 3054200 h 3111852"/>
                <a:gd name="connsiteX73" fmla="*/ 1639764 w 5069918"/>
                <a:gd name="connsiteY73" fmla="*/ 2984286 h 3111852"/>
                <a:gd name="connsiteX74" fmla="*/ 1407081 w 5069918"/>
                <a:gd name="connsiteY74" fmla="*/ 2882913 h 3111852"/>
                <a:gd name="connsiteX75" fmla="*/ 1193491 w 5069918"/>
                <a:gd name="connsiteY75" fmla="*/ 2750989 h 3111852"/>
                <a:gd name="connsiteX76" fmla="*/ 836141 w 5069918"/>
                <a:gd name="connsiteY76" fmla="*/ 2418627 h 3111852"/>
                <a:gd name="connsiteX77" fmla="*/ 690812 w 5069918"/>
                <a:gd name="connsiteY77" fmla="*/ 2230210 h 3111852"/>
                <a:gd name="connsiteX78" fmla="*/ 562397 w 5069918"/>
                <a:gd name="connsiteY78" fmla="*/ 2033725 h 3111852"/>
                <a:gd name="connsiteX79" fmla="*/ 502504 w 5069918"/>
                <a:gd name="connsiteY79" fmla="*/ 1936223 h 3111852"/>
                <a:gd name="connsiteX80" fmla="*/ 440258 w 5069918"/>
                <a:gd name="connsiteY80" fmla="*/ 1840368 h 3111852"/>
                <a:gd name="connsiteX81" fmla="*/ 310360 w 5069918"/>
                <a:gd name="connsiteY81" fmla="*/ 1649481 h 3111852"/>
                <a:gd name="connsiteX82" fmla="*/ 246806 w 5069918"/>
                <a:gd name="connsiteY82" fmla="*/ 1552391 h 3111852"/>
                <a:gd name="connsiteX83" fmla="*/ 186303 w 5069918"/>
                <a:gd name="connsiteY83" fmla="*/ 1453160 h 3111852"/>
                <a:gd name="connsiteX84" fmla="*/ 84390 w 5069918"/>
                <a:gd name="connsiteY84" fmla="*/ 1244980 h 3111852"/>
                <a:gd name="connsiteX85" fmla="*/ 20139 w 5069918"/>
                <a:gd name="connsiteY85" fmla="*/ 1024037 h 3111852"/>
                <a:gd name="connsiteX86" fmla="*/ 0 w 5069918"/>
                <a:gd name="connsiteY86" fmla="*/ 796339 h 3111852"/>
                <a:gd name="connsiteX87" fmla="*/ 102773 w 5069918"/>
                <a:gd name="connsiteY87" fmla="*/ 121376 h 31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69918" h="3111852">
                  <a:moveTo>
                    <a:pt x="145909" y="0"/>
                  </a:moveTo>
                  <a:lnTo>
                    <a:pt x="205279" y="0"/>
                  </a:lnTo>
                  <a:lnTo>
                    <a:pt x="202868" y="5043"/>
                  </a:lnTo>
                  <a:lnTo>
                    <a:pt x="191273" y="30818"/>
                  </a:lnTo>
                  <a:cubicBezTo>
                    <a:pt x="183688" y="48029"/>
                    <a:pt x="176016" y="65240"/>
                    <a:pt x="169129" y="82781"/>
                  </a:cubicBezTo>
                  <a:cubicBezTo>
                    <a:pt x="162242" y="100321"/>
                    <a:pt x="154658" y="117615"/>
                    <a:pt x="148381" y="135320"/>
                  </a:cubicBezTo>
                  <a:cubicBezTo>
                    <a:pt x="121529" y="205646"/>
                    <a:pt x="98775" y="277455"/>
                    <a:pt x="80903" y="350499"/>
                  </a:cubicBezTo>
                  <a:cubicBezTo>
                    <a:pt x="44636" y="496258"/>
                    <a:pt x="26067" y="646299"/>
                    <a:pt x="26154" y="796339"/>
                  </a:cubicBezTo>
                  <a:cubicBezTo>
                    <a:pt x="26590" y="871114"/>
                    <a:pt x="34001" y="945722"/>
                    <a:pt x="49170" y="1018931"/>
                  </a:cubicBezTo>
                  <a:cubicBezTo>
                    <a:pt x="65124" y="1091975"/>
                    <a:pt x="88226" y="1163454"/>
                    <a:pt x="119437" y="1231804"/>
                  </a:cubicBezTo>
                  <a:cubicBezTo>
                    <a:pt x="126847" y="1249016"/>
                    <a:pt x="135478" y="1265815"/>
                    <a:pt x="143672" y="1282696"/>
                  </a:cubicBezTo>
                  <a:cubicBezTo>
                    <a:pt x="152565" y="1299331"/>
                    <a:pt x="161021" y="1316130"/>
                    <a:pt x="170611" y="1332436"/>
                  </a:cubicBezTo>
                  <a:cubicBezTo>
                    <a:pt x="188919" y="1365375"/>
                    <a:pt x="209319" y="1397327"/>
                    <a:pt x="230330" y="1428867"/>
                  </a:cubicBezTo>
                  <a:cubicBezTo>
                    <a:pt x="251253" y="1460489"/>
                    <a:pt x="273658" y="1491288"/>
                    <a:pt x="296237" y="1522004"/>
                  </a:cubicBezTo>
                  <a:cubicBezTo>
                    <a:pt x="319165" y="1552474"/>
                    <a:pt x="342966" y="1582531"/>
                    <a:pt x="366853" y="1612506"/>
                  </a:cubicBezTo>
                  <a:cubicBezTo>
                    <a:pt x="414714" y="1672540"/>
                    <a:pt x="464756" y="1731337"/>
                    <a:pt x="513838" y="1791535"/>
                  </a:cubicBezTo>
                  <a:cubicBezTo>
                    <a:pt x="538509" y="1821510"/>
                    <a:pt x="563094" y="1851732"/>
                    <a:pt x="587330" y="1882283"/>
                  </a:cubicBezTo>
                  <a:cubicBezTo>
                    <a:pt x="611479" y="1912588"/>
                    <a:pt x="635453" y="1944787"/>
                    <a:pt x="658817" y="1974186"/>
                  </a:cubicBezTo>
                  <a:cubicBezTo>
                    <a:pt x="682008" y="2004326"/>
                    <a:pt x="706330" y="2033560"/>
                    <a:pt x="730305" y="2062959"/>
                  </a:cubicBezTo>
                  <a:cubicBezTo>
                    <a:pt x="754977" y="2091864"/>
                    <a:pt x="779474" y="2120768"/>
                    <a:pt x="805018" y="2148685"/>
                  </a:cubicBezTo>
                  <a:cubicBezTo>
                    <a:pt x="855757" y="2204847"/>
                    <a:pt x="908500" y="2258951"/>
                    <a:pt x="963424" y="2310337"/>
                  </a:cubicBezTo>
                  <a:cubicBezTo>
                    <a:pt x="1073444" y="2412862"/>
                    <a:pt x="1192183" y="2504353"/>
                    <a:pt x="1319204" y="2580196"/>
                  </a:cubicBezTo>
                  <a:cubicBezTo>
                    <a:pt x="1382846" y="2617913"/>
                    <a:pt x="1448143" y="2652500"/>
                    <a:pt x="1515882" y="2681651"/>
                  </a:cubicBezTo>
                  <a:cubicBezTo>
                    <a:pt x="1583184" y="2711626"/>
                    <a:pt x="1652666" y="2736908"/>
                    <a:pt x="1723456" y="2758319"/>
                  </a:cubicBezTo>
                  <a:cubicBezTo>
                    <a:pt x="1794246" y="2779812"/>
                    <a:pt x="1866431" y="2797188"/>
                    <a:pt x="1939662" y="2811269"/>
                  </a:cubicBezTo>
                  <a:cubicBezTo>
                    <a:pt x="2012981" y="2825104"/>
                    <a:pt x="2087519" y="2834574"/>
                    <a:pt x="2162581" y="2840916"/>
                  </a:cubicBezTo>
                  <a:cubicBezTo>
                    <a:pt x="2237643" y="2847338"/>
                    <a:pt x="2313489" y="2850139"/>
                    <a:pt x="2389597" y="2850221"/>
                  </a:cubicBezTo>
                  <a:cubicBezTo>
                    <a:pt x="2408602" y="2850221"/>
                    <a:pt x="2427869" y="2850550"/>
                    <a:pt x="2446002" y="2849808"/>
                  </a:cubicBezTo>
                  <a:lnTo>
                    <a:pt x="2473638" y="2849151"/>
                  </a:lnTo>
                  <a:lnTo>
                    <a:pt x="2501187" y="2847832"/>
                  </a:lnTo>
                  <a:cubicBezTo>
                    <a:pt x="2537890" y="2846268"/>
                    <a:pt x="2574418" y="2842809"/>
                    <a:pt x="2610685" y="2838774"/>
                  </a:cubicBezTo>
                  <a:cubicBezTo>
                    <a:pt x="2755926" y="2821975"/>
                    <a:pt x="2897244" y="2785164"/>
                    <a:pt x="3033071" y="2730979"/>
                  </a:cubicBezTo>
                  <a:cubicBezTo>
                    <a:pt x="3101158" y="2704132"/>
                    <a:pt x="3167589" y="2672263"/>
                    <a:pt x="3232974" y="2637430"/>
                  </a:cubicBezTo>
                  <a:cubicBezTo>
                    <a:pt x="3298446" y="2602760"/>
                    <a:pt x="3362697" y="2564303"/>
                    <a:pt x="3425990" y="2523622"/>
                  </a:cubicBezTo>
                  <a:cubicBezTo>
                    <a:pt x="3489282" y="2482859"/>
                    <a:pt x="3551529" y="2439461"/>
                    <a:pt x="3613601" y="2394827"/>
                  </a:cubicBezTo>
                  <a:cubicBezTo>
                    <a:pt x="3644549" y="2372511"/>
                    <a:pt x="3675411" y="2349617"/>
                    <a:pt x="3706185" y="2326642"/>
                  </a:cubicBezTo>
                  <a:lnTo>
                    <a:pt x="3799729" y="2255904"/>
                  </a:lnTo>
                  <a:cubicBezTo>
                    <a:pt x="3926402" y="2160954"/>
                    <a:pt x="4053597" y="2070123"/>
                    <a:pt x="4175561" y="1976821"/>
                  </a:cubicBezTo>
                  <a:cubicBezTo>
                    <a:pt x="4297526" y="1883601"/>
                    <a:pt x="4414084" y="1787582"/>
                    <a:pt x="4517132" y="1683080"/>
                  </a:cubicBezTo>
                  <a:cubicBezTo>
                    <a:pt x="4568480" y="1630705"/>
                    <a:pt x="4616604" y="1576438"/>
                    <a:pt x="4659758" y="1519452"/>
                  </a:cubicBezTo>
                  <a:cubicBezTo>
                    <a:pt x="4702650" y="1462383"/>
                    <a:pt x="4741184" y="1402845"/>
                    <a:pt x="4773178" y="1340423"/>
                  </a:cubicBezTo>
                  <a:cubicBezTo>
                    <a:pt x="4837865" y="1215829"/>
                    <a:pt x="4877446" y="1079787"/>
                    <a:pt x="4892092" y="938311"/>
                  </a:cubicBezTo>
                  <a:cubicBezTo>
                    <a:pt x="4895666" y="902982"/>
                    <a:pt x="4897845" y="867325"/>
                    <a:pt x="4898804" y="831503"/>
                  </a:cubicBezTo>
                  <a:cubicBezTo>
                    <a:pt x="4899066" y="813633"/>
                    <a:pt x="4899414" y="795764"/>
                    <a:pt x="4899153" y="776988"/>
                  </a:cubicBezTo>
                  <a:cubicBezTo>
                    <a:pt x="4898979" y="758460"/>
                    <a:pt x="4899066" y="740012"/>
                    <a:pt x="4898456" y="721484"/>
                  </a:cubicBezTo>
                  <a:cubicBezTo>
                    <a:pt x="4896974" y="647452"/>
                    <a:pt x="4893226" y="573502"/>
                    <a:pt x="4886774" y="499635"/>
                  </a:cubicBezTo>
                  <a:cubicBezTo>
                    <a:pt x="4873610" y="351981"/>
                    <a:pt x="4851030" y="204740"/>
                    <a:pt x="4815896" y="59970"/>
                  </a:cubicBezTo>
                  <a:lnTo>
                    <a:pt x="4798654" y="0"/>
                  </a:lnTo>
                  <a:lnTo>
                    <a:pt x="4909441" y="0"/>
                  </a:lnTo>
                  <a:lnTo>
                    <a:pt x="4921297" y="34112"/>
                  </a:lnTo>
                  <a:cubicBezTo>
                    <a:pt x="4966630" y="181436"/>
                    <a:pt x="5002460" y="331724"/>
                    <a:pt x="5027482" y="483740"/>
                  </a:cubicBezTo>
                  <a:cubicBezTo>
                    <a:pt x="5040123" y="559749"/>
                    <a:pt x="5050323" y="636170"/>
                    <a:pt x="5058082" y="712837"/>
                  </a:cubicBezTo>
                  <a:cubicBezTo>
                    <a:pt x="5060261" y="732025"/>
                    <a:pt x="5061743" y="751213"/>
                    <a:pt x="5063486" y="770400"/>
                  </a:cubicBezTo>
                  <a:cubicBezTo>
                    <a:pt x="5065318" y="789340"/>
                    <a:pt x="5066625" y="809186"/>
                    <a:pt x="5067846" y="829033"/>
                  </a:cubicBezTo>
                  <a:cubicBezTo>
                    <a:pt x="5069851" y="868643"/>
                    <a:pt x="5070461" y="908500"/>
                    <a:pt x="5069414" y="948521"/>
                  </a:cubicBezTo>
                  <a:cubicBezTo>
                    <a:pt x="5067060" y="1028483"/>
                    <a:pt x="5057820" y="1109021"/>
                    <a:pt x="5040732" y="1188571"/>
                  </a:cubicBezTo>
                  <a:cubicBezTo>
                    <a:pt x="5023123" y="1268038"/>
                    <a:pt x="4997578" y="1346435"/>
                    <a:pt x="4964102" y="1421620"/>
                  </a:cubicBezTo>
                  <a:cubicBezTo>
                    <a:pt x="4897409" y="1572485"/>
                    <a:pt x="4799942" y="1709020"/>
                    <a:pt x="4689486" y="1828757"/>
                  </a:cubicBezTo>
                  <a:cubicBezTo>
                    <a:pt x="4579116" y="1949234"/>
                    <a:pt x="4456716" y="2054888"/>
                    <a:pt x="4333792" y="2155355"/>
                  </a:cubicBezTo>
                  <a:cubicBezTo>
                    <a:pt x="4210520" y="2255657"/>
                    <a:pt x="4085853" y="2350524"/>
                    <a:pt x="3965196" y="2446790"/>
                  </a:cubicBezTo>
                  <a:lnTo>
                    <a:pt x="3873745" y="2519916"/>
                  </a:lnTo>
                  <a:cubicBezTo>
                    <a:pt x="3842621" y="2544539"/>
                    <a:pt x="3811324" y="2569162"/>
                    <a:pt x="3779416" y="2593454"/>
                  </a:cubicBezTo>
                  <a:cubicBezTo>
                    <a:pt x="3715862" y="2642123"/>
                    <a:pt x="3650652" y="2689804"/>
                    <a:pt x="3582739" y="2735343"/>
                  </a:cubicBezTo>
                  <a:cubicBezTo>
                    <a:pt x="3514913" y="2780800"/>
                    <a:pt x="3445170" y="2824939"/>
                    <a:pt x="3371851" y="2865126"/>
                  </a:cubicBezTo>
                  <a:cubicBezTo>
                    <a:pt x="3298533" y="2905230"/>
                    <a:pt x="3222687" y="2942452"/>
                    <a:pt x="3143614" y="2974568"/>
                  </a:cubicBezTo>
                  <a:cubicBezTo>
                    <a:pt x="2985994" y="3039625"/>
                    <a:pt x="2815732" y="3083105"/>
                    <a:pt x="2643552" y="3101304"/>
                  </a:cubicBezTo>
                  <a:cubicBezTo>
                    <a:pt x="2600484" y="3105587"/>
                    <a:pt x="2557331" y="3109046"/>
                    <a:pt x="2514264" y="3110445"/>
                  </a:cubicBezTo>
                  <a:lnTo>
                    <a:pt x="2481920" y="3111598"/>
                  </a:lnTo>
                  <a:lnTo>
                    <a:pt x="2449664" y="3111763"/>
                  </a:lnTo>
                  <a:cubicBezTo>
                    <a:pt x="2427869" y="3112092"/>
                    <a:pt x="2407207" y="3111434"/>
                    <a:pt x="2386284" y="3111022"/>
                  </a:cubicBezTo>
                  <a:cubicBezTo>
                    <a:pt x="2344525" y="3110528"/>
                    <a:pt x="2302505" y="3108140"/>
                    <a:pt x="2260658" y="3106080"/>
                  </a:cubicBezTo>
                  <a:cubicBezTo>
                    <a:pt x="2218725" y="3102787"/>
                    <a:pt x="2176791" y="3099740"/>
                    <a:pt x="2134945" y="3094716"/>
                  </a:cubicBezTo>
                  <a:cubicBezTo>
                    <a:pt x="2051165" y="3085246"/>
                    <a:pt x="1967473" y="3072317"/>
                    <a:pt x="1884564" y="3054200"/>
                  </a:cubicBezTo>
                  <a:cubicBezTo>
                    <a:pt x="1801657" y="3036084"/>
                    <a:pt x="1719708" y="3012778"/>
                    <a:pt x="1639764" y="2984286"/>
                  </a:cubicBezTo>
                  <a:cubicBezTo>
                    <a:pt x="1559820" y="2955710"/>
                    <a:pt x="1481969" y="2921618"/>
                    <a:pt x="1407081" y="2882913"/>
                  </a:cubicBezTo>
                  <a:cubicBezTo>
                    <a:pt x="1332455" y="2843633"/>
                    <a:pt x="1260794" y="2799741"/>
                    <a:pt x="1193491" y="2750989"/>
                  </a:cubicBezTo>
                  <a:cubicBezTo>
                    <a:pt x="1058362" y="2653982"/>
                    <a:pt x="939973" y="2540257"/>
                    <a:pt x="836141" y="2418627"/>
                  </a:cubicBezTo>
                  <a:cubicBezTo>
                    <a:pt x="784444" y="2357523"/>
                    <a:pt x="736321" y="2294444"/>
                    <a:pt x="690812" y="2230210"/>
                  </a:cubicBezTo>
                  <a:cubicBezTo>
                    <a:pt x="645217" y="2165978"/>
                    <a:pt x="602674" y="2100345"/>
                    <a:pt x="562397" y="2033725"/>
                  </a:cubicBezTo>
                  <a:cubicBezTo>
                    <a:pt x="541823" y="2000044"/>
                    <a:pt x="522992" y="1968504"/>
                    <a:pt x="502504" y="1936223"/>
                  </a:cubicBezTo>
                  <a:cubicBezTo>
                    <a:pt x="482192" y="1904189"/>
                    <a:pt x="461530" y="1872155"/>
                    <a:pt x="440258" y="1840368"/>
                  </a:cubicBezTo>
                  <a:lnTo>
                    <a:pt x="310360" y="1649481"/>
                  </a:lnTo>
                  <a:cubicBezTo>
                    <a:pt x="288826" y="1617365"/>
                    <a:pt x="267555" y="1585084"/>
                    <a:pt x="246806" y="1552391"/>
                  </a:cubicBezTo>
                  <a:cubicBezTo>
                    <a:pt x="226057" y="1519698"/>
                    <a:pt x="205483" y="1486923"/>
                    <a:pt x="186303" y="1453160"/>
                  </a:cubicBezTo>
                  <a:cubicBezTo>
                    <a:pt x="147857" y="1385962"/>
                    <a:pt x="112550" y="1316790"/>
                    <a:pt x="84390" y="1244980"/>
                  </a:cubicBezTo>
                  <a:cubicBezTo>
                    <a:pt x="55708" y="1173418"/>
                    <a:pt x="34436" y="1099222"/>
                    <a:pt x="20139" y="1024037"/>
                  </a:cubicBezTo>
                  <a:cubicBezTo>
                    <a:pt x="6452" y="948852"/>
                    <a:pt x="0" y="872513"/>
                    <a:pt x="0" y="796339"/>
                  </a:cubicBezTo>
                  <a:cubicBezTo>
                    <a:pt x="850" y="568560"/>
                    <a:pt x="36028" y="341245"/>
                    <a:pt x="102773" y="1213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Freeform: Shape 2064">
              <a:extLst>
                <a:ext uri="{FF2B5EF4-FFF2-40B4-BE49-F238E27FC236}">
                  <a16:creationId xmlns:a16="http://schemas.microsoft.com/office/drawing/2014/main" id="{31BCBF53-F859-485D-8008-16DE1F4FB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3885" y="1"/>
              <a:ext cx="4960549" cy="2918955"/>
            </a:xfrm>
            <a:custGeom>
              <a:avLst/>
              <a:gdLst>
                <a:gd name="connsiteX0" fmla="*/ 154335 w 4960549"/>
                <a:gd name="connsiteY0" fmla="*/ 0 h 2918955"/>
                <a:gd name="connsiteX1" fmla="*/ 347871 w 4960549"/>
                <a:gd name="connsiteY1" fmla="*/ 0 h 2918955"/>
                <a:gd name="connsiteX2" fmla="*/ 268143 w 4960549"/>
                <a:gd name="connsiteY2" fmla="*/ 165468 h 2918955"/>
                <a:gd name="connsiteX3" fmla="*/ 199554 w 4960549"/>
                <a:gd name="connsiteY3" fmla="*/ 358938 h 2918955"/>
                <a:gd name="connsiteX4" fmla="*/ 142104 w 4960549"/>
                <a:gd name="connsiteY4" fmla="*/ 762944 h 2918955"/>
                <a:gd name="connsiteX5" fmla="*/ 166339 w 4960549"/>
                <a:gd name="connsiteY5" fmla="*/ 960748 h 2918955"/>
                <a:gd name="connsiteX6" fmla="*/ 237914 w 4960549"/>
                <a:gd name="connsiteY6" fmla="*/ 1145787 h 2918955"/>
                <a:gd name="connsiteX7" fmla="*/ 287868 w 4960549"/>
                <a:gd name="connsiteY7" fmla="*/ 1232913 h 2918955"/>
                <a:gd name="connsiteX8" fmla="*/ 345232 w 4960549"/>
                <a:gd name="connsiteY8" fmla="*/ 1317239 h 2918955"/>
                <a:gd name="connsiteX9" fmla="*/ 477745 w 4960549"/>
                <a:gd name="connsiteY9" fmla="*/ 1480209 h 2918955"/>
                <a:gd name="connsiteX10" fmla="*/ 621156 w 4960549"/>
                <a:gd name="connsiteY10" fmla="*/ 1644414 h 2918955"/>
                <a:gd name="connsiteX11" fmla="*/ 692469 w 4960549"/>
                <a:gd name="connsiteY11" fmla="*/ 1730140 h 2918955"/>
                <a:gd name="connsiteX12" fmla="*/ 726731 w 4960549"/>
                <a:gd name="connsiteY12" fmla="*/ 1772220 h 2918955"/>
                <a:gd name="connsiteX13" fmla="*/ 760295 w 4960549"/>
                <a:gd name="connsiteY13" fmla="*/ 1812489 h 2918955"/>
                <a:gd name="connsiteX14" fmla="*/ 1048685 w 4960549"/>
                <a:gd name="connsiteY14" fmla="*/ 2110101 h 2918955"/>
                <a:gd name="connsiteX15" fmla="*/ 1202035 w 4960549"/>
                <a:gd name="connsiteY15" fmla="*/ 2244002 h 2918955"/>
                <a:gd name="connsiteX16" fmla="*/ 1362620 w 4960549"/>
                <a:gd name="connsiteY16" fmla="*/ 2367443 h 2918955"/>
                <a:gd name="connsiteX17" fmla="*/ 1721364 w 4960549"/>
                <a:gd name="connsiteY17" fmla="*/ 2562694 h 2918955"/>
                <a:gd name="connsiteX18" fmla="*/ 1922052 w 4960549"/>
                <a:gd name="connsiteY18" fmla="*/ 2617868 h 2918955"/>
                <a:gd name="connsiteX19" fmla="*/ 1973488 w 4960549"/>
                <a:gd name="connsiteY19" fmla="*/ 2627586 h 2918955"/>
                <a:gd name="connsiteX20" fmla="*/ 2025360 w 4960549"/>
                <a:gd name="connsiteY20" fmla="*/ 2635738 h 2918955"/>
                <a:gd name="connsiteX21" fmla="*/ 2130063 w 4960549"/>
                <a:gd name="connsiteY21" fmla="*/ 2647432 h 2918955"/>
                <a:gd name="connsiteX22" fmla="*/ 2182719 w 4960549"/>
                <a:gd name="connsiteY22" fmla="*/ 2651220 h 2918955"/>
                <a:gd name="connsiteX23" fmla="*/ 2235551 w 4960549"/>
                <a:gd name="connsiteY23" fmla="*/ 2653855 h 2918955"/>
                <a:gd name="connsiteX24" fmla="*/ 2288556 w 4960549"/>
                <a:gd name="connsiteY24" fmla="*/ 2655008 h 2918955"/>
                <a:gd name="connsiteX25" fmla="*/ 2341648 w 4960549"/>
                <a:gd name="connsiteY25" fmla="*/ 2654761 h 2918955"/>
                <a:gd name="connsiteX26" fmla="*/ 2368238 w 4960549"/>
                <a:gd name="connsiteY26" fmla="*/ 2654514 h 2918955"/>
                <a:gd name="connsiteX27" fmla="*/ 2393869 w 4960549"/>
                <a:gd name="connsiteY27" fmla="*/ 2653443 h 2918955"/>
                <a:gd name="connsiteX28" fmla="*/ 2419413 w 4960549"/>
                <a:gd name="connsiteY28" fmla="*/ 2652208 h 2918955"/>
                <a:gd name="connsiteX29" fmla="*/ 2444869 w 4960549"/>
                <a:gd name="connsiteY29" fmla="*/ 2650232 h 2918955"/>
                <a:gd name="connsiteX30" fmla="*/ 2545823 w 4960549"/>
                <a:gd name="connsiteY30" fmla="*/ 2638456 h 2918955"/>
                <a:gd name="connsiteX31" fmla="*/ 2930373 w 4960549"/>
                <a:gd name="connsiteY31" fmla="*/ 2519213 h 2918955"/>
                <a:gd name="connsiteX32" fmla="*/ 3285631 w 4960549"/>
                <a:gd name="connsiteY32" fmla="*/ 2310210 h 2918955"/>
                <a:gd name="connsiteX33" fmla="*/ 3371764 w 4960549"/>
                <a:gd name="connsiteY33" fmla="*/ 2248778 h 2918955"/>
                <a:gd name="connsiteX34" fmla="*/ 3457898 w 4960549"/>
                <a:gd name="connsiteY34" fmla="*/ 2185286 h 2918955"/>
                <a:gd name="connsiteX35" fmla="*/ 3632344 w 4960549"/>
                <a:gd name="connsiteY35" fmla="*/ 2053527 h 2918955"/>
                <a:gd name="connsiteX36" fmla="*/ 3990915 w 4960549"/>
                <a:gd name="connsiteY36" fmla="*/ 1798490 h 2918955"/>
                <a:gd name="connsiteX37" fmla="*/ 4324988 w 4960549"/>
                <a:gd name="connsiteY37" fmla="*/ 1544854 h 2918955"/>
                <a:gd name="connsiteX38" fmla="*/ 4592107 w 4960549"/>
                <a:gd name="connsiteY38" fmla="*/ 1254159 h 2918955"/>
                <a:gd name="connsiteX39" fmla="*/ 4683123 w 4960549"/>
                <a:gd name="connsiteY39" fmla="*/ 1085179 h 2918955"/>
                <a:gd name="connsiteX40" fmla="*/ 4738568 w 4960549"/>
                <a:gd name="connsiteY40" fmla="*/ 900551 h 2918955"/>
                <a:gd name="connsiteX41" fmla="*/ 4753913 w 4960549"/>
                <a:gd name="connsiteY41" fmla="*/ 803708 h 2918955"/>
                <a:gd name="connsiteX42" fmla="*/ 4756441 w 4960549"/>
                <a:gd name="connsiteY42" fmla="*/ 779167 h 2918955"/>
                <a:gd name="connsiteX43" fmla="*/ 4758358 w 4960549"/>
                <a:gd name="connsiteY43" fmla="*/ 754133 h 2918955"/>
                <a:gd name="connsiteX44" fmla="*/ 4761147 w 4960549"/>
                <a:gd name="connsiteY44" fmla="*/ 702417 h 2918955"/>
                <a:gd name="connsiteX45" fmla="*/ 4756353 w 4960549"/>
                <a:gd name="connsiteY45" fmla="*/ 495638 h 2918955"/>
                <a:gd name="connsiteX46" fmla="*/ 4725578 w 4960549"/>
                <a:gd name="connsiteY46" fmla="*/ 291411 h 2918955"/>
                <a:gd name="connsiteX47" fmla="*/ 4673358 w 4960549"/>
                <a:gd name="connsiteY47" fmla="*/ 92042 h 2918955"/>
                <a:gd name="connsiteX48" fmla="*/ 4644342 w 4960549"/>
                <a:gd name="connsiteY48" fmla="*/ 0 h 2918955"/>
                <a:gd name="connsiteX49" fmla="*/ 4862756 w 4960549"/>
                <a:gd name="connsiteY49" fmla="*/ 0 h 2918955"/>
                <a:gd name="connsiteX50" fmla="*/ 4876138 w 4960549"/>
                <a:gd name="connsiteY50" fmla="*/ 45680 h 2918955"/>
                <a:gd name="connsiteX51" fmla="*/ 4911707 w 4960549"/>
                <a:gd name="connsiteY51" fmla="*/ 263329 h 2918955"/>
                <a:gd name="connsiteX52" fmla="*/ 4934809 w 4960549"/>
                <a:gd name="connsiteY52" fmla="*/ 481145 h 2918955"/>
                <a:gd name="connsiteX53" fmla="*/ 4953205 w 4960549"/>
                <a:gd name="connsiteY53" fmla="*/ 698959 h 2918955"/>
                <a:gd name="connsiteX54" fmla="*/ 4956953 w 4960549"/>
                <a:gd name="connsiteY54" fmla="*/ 753557 h 2918955"/>
                <a:gd name="connsiteX55" fmla="*/ 4958611 w 4960549"/>
                <a:gd name="connsiteY55" fmla="*/ 781638 h 2918955"/>
                <a:gd name="connsiteX56" fmla="*/ 4959831 w 4960549"/>
                <a:gd name="connsiteY56" fmla="*/ 810213 h 2918955"/>
                <a:gd name="connsiteX57" fmla="*/ 4958174 w 4960549"/>
                <a:gd name="connsiteY57" fmla="*/ 925338 h 2918955"/>
                <a:gd name="connsiteX58" fmla="*/ 4834030 w 4960549"/>
                <a:gd name="connsiteY58" fmla="*/ 1377519 h 2918955"/>
                <a:gd name="connsiteX59" fmla="*/ 4558106 w 4960549"/>
                <a:gd name="connsiteY59" fmla="*/ 1761515 h 2918955"/>
                <a:gd name="connsiteX60" fmla="*/ 4389937 w 4960549"/>
                <a:gd name="connsiteY60" fmla="*/ 1921603 h 2918955"/>
                <a:gd name="connsiteX61" fmla="*/ 4214618 w 4960549"/>
                <a:gd name="connsiteY61" fmla="*/ 2067115 h 2918955"/>
                <a:gd name="connsiteX62" fmla="*/ 3858489 w 4960549"/>
                <a:gd name="connsiteY62" fmla="*/ 2329316 h 2918955"/>
                <a:gd name="connsiteX63" fmla="*/ 3768868 w 4960549"/>
                <a:gd name="connsiteY63" fmla="*/ 2393301 h 2918955"/>
                <a:gd name="connsiteX64" fmla="*/ 3676806 w 4960549"/>
                <a:gd name="connsiteY64" fmla="*/ 2457698 h 2918955"/>
                <a:gd name="connsiteX65" fmla="*/ 3582477 w 4960549"/>
                <a:gd name="connsiteY65" fmla="*/ 2521272 h 2918955"/>
                <a:gd name="connsiteX66" fmla="*/ 3485185 w 4960549"/>
                <a:gd name="connsiteY66" fmla="*/ 2583035 h 2918955"/>
                <a:gd name="connsiteX67" fmla="*/ 3280923 w 4960549"/>
                <a:gd name="connsiteY67" fmla="*/ 2698983 h 2918955"/>
                <a:gd name="connsiteX68" fmla="*/ 3061230 w 4960549"/>
                <a:gd name="connsiteY68" fmla="*/ 2797555 h 2918955"/>
                <a:gd name="connsiteX69" fmla="*/ 2583137 w 4960549"/>
                <a:gd name="connsiteY69" fmla="*/ 2910950 h 2918955"/>
                <a:gd name="connsiteX70" fmla="*/ 2460038 w 4960549"/>
                <a:gd name="connsiteY70" fmla="*/ 2918280 h 2918955"/>
                <a:gd name="connsiteX71" fmla="*/ 2429263 w 4960549"/>
                <a:gd name="connsiteY71" fmla="*/ 2918938 h 2918955"/>
                <a:gd name="connsiteX72" fmla="*/ 2398576 w 4960549"/>
                <a:gd name="connsiteY72" fmla="*/ 2918774 h 2918955"/>
                <a:gd name="connsiteX73" fmla="*/ 2367977 w 4960549"/>
                <a:gd name="connsiteY73" fmla="*/ 2918444 h 2918955"/>
                <a:gd name="connsiteX74" fmla="*/ 2338249 w 4960549"/>
                <a:gd name="connsiteY74" fmla="*/ 2917374 h 2918955"/>
                <a:gd name="connsiteX75" fmla="*/ 2100770 w 4960549"/>
                <a:gd name="connsiteY75" fmla="*/ 2899503 h 2918955"/>
                <a:gd name="connsiteX76" fmla="*/ 1864776 w 4960549"/>
                <a:gd name="connsiteY76" fmla="*/ 2860141 h 2918955"/>
                <a:gd name="connsiteX77" fmla="*/ 1632964 w 4960549"/>
                <a:gd name="connsiteY77" fmla="*/ 2798461 h 2918955"/>
                <a:gd name="connsiteX78" fmla="*/ 1189219 w 4960549"/>
                <a:gd name="connsiteY78" fmla="*/ 2613010 h 2918955"/>
                <a:gd name="connsiteX79" fmla="*/ 815305 w 4960549"/>
                <a:gd name="connsiteY79" fmla="*/ 2324292 h 2918955"/>
                <a:gd name="connsiteX80" fmla="*/ 663699 w 4960549"/>
                <a:gd name="connsiteY80" fmla="*/ 2150535 h 2918955"/>
                <a:gd name="connsiteX81" fmla="*/ 531274 w 4960549"/>
                <a:gd name="connsiteY81" fmla="*/ 1966565 h 2918955"/>
                <a:gd name="connsiteX82" fmla="*/ 500325 w 4960549"/>
                <a:gd name="connsiteY82" fmla="*/ 1919709 h 2918955"/>
                <a:gd name="connsiteX83" fmla="*/ 470771 w 4960549"/>
                <a:gd name="connsiteY83" fmla="*/ 1874252 h 2918955"/>
                <a:gd name="connsiteX84" fmla="*/ 412448 w 4960549"/>
                <a:gd name="connsiteY84" fmla="*/ 1786137 h 2918955"/>
                <a:gd name="connsiteX85" fmla="*/ 291616 w 4960549"/>
                <a:gd name="connsiteY85" fmla="*/ 1606122 h 2918955"/>
                <a:gd name="connsiteX86" fmla="*/ 173662 w 4960549"/>
                <a:gd name="connsiteY86" fmla="*/ 1415812 h 2918955"/>
                <a:gd name="connsiteX87" fmla="*/ 120483 w 4960549"/>
                <a:gd name="connsiteY87" fmla="*/ 1314934 h 2918955"/>
                <a:gd name="connsiteX88" fmla="*/ 75324 w 4960549"/>
                <a:gd name="connsiteY88" fmla="*/ 1209361 h 2918955"/>
                <a:gd name="connsiteX89" fmla="*/ 40713 w 4960549"/>
                <a:gd name="connsiteY89" fmla="*/ 1099837 h 2918955"/>
                <a:gd name="connsiteX90" fmla="*/ 27811 w 4960549"/>
                <a:gd name="connsiteY90" fmla="*/ 1044004 h 2918955"/>
                <a:gd name="connsiteX91" fmla="*/ 22144 w 4960549"/>
                <a:gd name="connsiteY91" fmla="*/ 1016004 h 2918955"/>
                <a:gd name="connsiteX92" fmla="*/ 17436 w 4960549"/>
                <a:gd name="connsiteY92" fmla="*/ 987923 h 2918955"/>
                <a:gd name="connsiteX93" fmla="*/ 0 w 4960549"/>
                <a:gd name="connsiteY93" fmla="*/ 762944 h 2918955"/>
                <a:gd name="connsiteX94" fmla="*/ 48385 w 4960549"/>
                <a:gd name="connsiteY94" fmla="*/ 324597 h 2918955"/>
                <a:gd name="connsiteX95" fmla="*/ 108474 w 4960549"/>
                <a:gd name="connsiteY95" fmla="*/ 110839 h 29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960549" h="2918955">
                  <a:moveTo>
                    <a:pt x="154335" y="0"/>
                  </a:moveTo>
                  <a:lnTo>
                    <a:pt x="347871" y="0"/>
                  </a:lnTo>
                  <a:lnTo>
                    <a:pt x="268143" y="165468"/>
                  </a:lnTo>
                  <a:cubicBezTo>
                    <a:pt x="241575" y="228661"/>
                    <a:pt x="218473" y="293182"/>
                    <a:pt x="199554" y="358938"/>
                  </a:cubicBezTo>
                  <a:cubicBezTo>
                    <a:pt x="161632" y="490121"/>
                    <a:pt x="142016" y="626491"/>
                    <a:pt x="142104" y="762944"/>
                  </a:cubicBezTo>
                  <a:cubicBezTo>
                    <a:pt x="142888" y="829977"/>
                    <a:pt x="149862" y="896516"/>
                    <a:pt x="166339" y="960748"/>
                  </a:cubicBezTo>
                  <a:cubicBezTo>
                    <a:pt x="182555" y="1025063"/>
                    <a:pt x="207750" y="1086579"/>
                    <a:pt x="237914" y="1145787"/>
                  </a:cubicBezTo>
                  <a:cubicBezTo>
                    <a:pt x="253170" y="1175351"/>
                    <a:pt x="270084" y="1204338"/>
                    <a:pt x="287868" y="1232913"/>
                  </a:cubicBezTo>
                  <a:cubicBezTo>
                    <a:pt x="305914" y="1261406"/>
                    <a:pt x="325181" y="1289488"/>
                    <a:pt x="345232" y="1317239"/>
                  </a:cubicBezTo>
                  <a:cubicBezTo>
                    <a:pt x="385858" y="1372578"/>
                    <a:pt x="431017" y="1426270"/>
                    <a:pt x="477745" y="1480209"/>
                  </a:cubicBezTo>
                  <a:cubicBezTo>
                    <a:pt x="524474" y="1534231"/>
                    <a:pt x="573294" y="1588252"/>
                    <a:pt x="621156" y="1644414"/>
                  </a:cubicBezTo>
                  <a:cubicBezTo>
                    <a:pt x="645130" y="1672413"/>
                    <a:pt x="668843" y="1701070"/>
                    <a:pt x="692469" y="1730140"/>
                  </a:cubicBezTo>
                  <a:lnTo>
                    <a:pt x="726731" y="1772220"/>
                  </a:lnTo>
                  <a:cubicBezTo>
                    <a:pt x="737977" y="1785644"/>
                    <a:pt x="748700" y="1799396"/>
                    <a:pt x="760295" y="1812489"/>
                  </a:cubicBezTo>
                  <a:cubicBezTo>
                    <a:pt x="850788" y="1919050"/>
                    <a:pt x="948952" y="2017128"/>
                    <a:pt x="1048685" y="2110101"/>
                  </a:cubicBezTo>
                  <a:cubicBezTo>
                    <a:pt x="1098814" y="2156382"/>
                    <a:pt x="1149814" y="2201097"/>
                    <a:pt x="1202035" y="2244002"/>
                  </a:cubicBezTo>
                  <a:cubicBezTo>
                    <a:pt x="1254256" y="2286906"/>
                    <a:pt x="1307435" y="2328410"/>
                    <a:pt x="1362620" y="2367443"/>
                  </a:cubicBezTo>
                  <a:cubicBezTo>
                    <a:pt x="1472554" y="2445675"/>
                    <a:pt x="1591118" y="2515590"/>
                    <a:pt x="1721364" y="2562694"/>
                  </a:cubicBezTo>
                  <a:cubicBezTo>
                    <a:pt x="1786314" y="2586246"/>
                    <a:pt x="1853617" y="2604280"/>
                    <a:pt x="1922052" y="2617868"/>
                  </a:cubicBezTo>
                  <a:cubicBezTo>
                    <a:pt x="1939227" y="2621080"/>
                    <a:pt x="1956227" y="2624786"/>
                    <a:pt x="1973488" y="2627586"/>
                  </a:cubicBezTo>
                  <a:lnTo>
                    <a:pt x="2025360" y="2635738"/>
                  </a:lnTo>
                  <a:cubicBezTo>
                    <a:pt x="2060145" y="2640103"/>
                    <a:pt x="2094930" y="2644714"/>
                    <a:pt x="2130063" y="2647432"/>
                  </a:cubicBezTo>
                  <a:cubicBezTo>
                    <a:pt x="2147587" y="2648996"/>
                    <a:pt x="2165109" y="2650479"/>
                    <a:pt x="2182719" y="2651220"/>
                  </a:cubicBezTo>
                  <a:cubicBezTo>
                    <a:pt x="2200330" y="2652043"/>
                    <a:pt x="2217853" y="2653361"/>
                    <a:pt x="2235551" y="2653855"/>
                  </a:cubicBezTo>
                  <a:lnTo>
                    <a:pt x="2288556" y="2655008"/>
                  </a:lnTo>
                  <a:cubicBezTo>
                    <a:pt x="2306166" y="2655419"/>
                    <a:pt x="2323951" y="2654843"/>
                    <a:pt x="2341648" y="2654761"/>
                  </a:cubicBezTo>
                  <a:lnTo>
                    <a:pt x="2368238" y="2654514"/>
                  </a:lnTo>
                  <a:cubicBezTo>
                    <a:pt x="2376869" y="2654267"/>
                    <a:pt x="2385325" y="2653773"/>
                    <a:pt x="2393869" y="2653443"/>
                  </a:cubicBezTo>
                  <a:cubicBezTo>
                    <a:pt x="2402412" y="2653031"/>
                    <a:pt x="2410956" y="2652785"/>
                    <a:pt x="2419413" y="2652208"/>
                  </a:cubicBezTo>
                  <a:lnTo>
                    <a:pt x="2444869" y="2650232"/>
                  </a:lnTo>
                  <a:cubicBezTo>
                    <a:pt x="2478782" y="2647679"/>
                    <a:pt x="2512433" y="2643397"/>
                    <a:pt x="2545823" y="2638456"/>
                  </a:cubicBezTo>
                  <a:cubicBezTo>
                    <a:pt x="2679470" y="2617539"/>
                    <a:pt x="2807973" y="2576612"/>
                    <a:pt x="2930373" y="2519213"/>
                  </a:cubicBezTo>
                  <a:cubicBezTo>
                    <a:pt x="3053210" y="2462475"/>
                    <a:pt x="3170117" y="2389842"/>
                    <a:pt x="3285631" y="2310210"/>
                  </a:cubicBezTo>
                  <a:cubicBezTo>
                    <a:pt x="3314487" y="2290364"/>
                    <a:pt x="3343169" y="2269612"/>
                    <a:pt x="3371764" y="2248778"/>
                  </a:cubicBezTo>
                  <a:cubicBezTo>
                    <a:pt x="3400534" y="2227943"/>
                    <a:pt x="3429216" y="2206779"/>
                    <a:pt x="3457898" y="2185286"/>
                  </a:cubicBezTo>
                  <a:lnTo>
                    <a:pt x="3632344" y="2053527"/>
                  </a:lnTo>
                  <a:cubicBezTo>
                    <a:pt x="3752043" y="1963848"/>
                    <a:pt x="3872873" y="1880345"/>
                    <a:pt x="3990915" y="1798490"/>
                  </a:cubicBezTo>
                  <a:cubicBezTo>
                    <a:pt x="4108869" y="1716634"/>
                    <a:pt x="4222377" y="1633955"/>
                    <a:pt x="4324988" y="1544854"/>
                  </a:cubicBezTo>
                  <a:cubicBezTo>
                    <a:pt x="4427599" y="1455916"/>
                    <a:pt x="4520271" y="1361132"/>
                    <a:pt x="4592107" y="1254159"/>
                  </a:cubicBezTo>
                  <a:cubicBezTo>
                    <a:pt x="4628025" y="1200715"/>
                    <a:pt x="4658712" y="1144388"/>
                    <a:pt x="4683123" y="1085179"/>
                  </a:cubicBezTo>
                  <a:cubicBezTo>
                    <a:pt x="4707707" y="1026051"/>
                    <a:pt x="4725405" y="964125"/>
                    <a:pt x="4738568" y="900551"/>
                  </a:cubicBezTo>
                  <a:cubicBezTo>
                    <a:pt x="4745107" y="868764"/>
                    <a:pt x="4750338" y="836400"/>
                    <a:pt x="4753913" y="803708"/>
                  </a:cubicBezTo>
                  <a:cubicBezTo>
                    <a:pt x="4754959" y="795555"/>
                    <a:pt x="4755656" y="787320"/>
                    <a:pt x="4756441" y="779167"/>
                  </a:cubicBezTo>
                  <a:cubicBezTo>
                    <a:pt x="4757137" y="770932"/>
                    <a:pt x="4758010" y="762862"/>
                    <a:pt x="4758358" y="754133"/>
                  </a:cubicBezTo>
                  <a:lnTo>
                    <a:pt x="4761147" y="702417"/>
                  </a:lnTo>
                  <a:cubicBezTo>
                    <a:pt x="4763677" y="633409"/>
                    <a:pt x="4762107" y="564317"/>
                    <a:pt x="4756353" y="495638"/>
                  </a:cubicBezTo>
                  <a:cubicBezTo>
                    <a:pt x="4750774" y="426876"/>
                    <a:pt x="4740051" y="358691"/>
                    <a:pt x="4725578" y="291411"/>
                  </a:cubicBezTo>
                  <a:cubicBezTo>
                    <a:pt x="4710932" y="224131"/>
                    <a:pt x="4692625" y="157758"/>
                    <a:pt x="4673358" y="92042"/>
                  </a:cubicBezTo>
                  <a:lnTo>
                    <a:pt x="4644342" y="0"/>
                  </a:lnTo>
                  <a:lnTo>
                    <a:pt x="4862756" y="0"/>
                  </a:lnTo>
                  <a:lnTo>
                    <a:pt x="4876138" y="45680"/>
                  </a:lnTo>
                  <a:cubicBezTo>
                    <a:pt x="4892005" y="117818"/>
                    <a:pt x="4903077" y="190532"/>
                    <a:pt x="4911707" y="263329"/>
                  </a:cubicBezTo>
                  <a:cubicBezTo>
                    <a:pt x="4920513" y="336044"/>
                    <a:pt x="4927575" y="408677"/>
                    <a:pt x="4934809" y="481145"/>
                  </a:cubicBezTo>
                  <a:cubicBezTo>
                    <a:pt x="4941697" y="553694"/>
                    <a:pt x="4947799" y="626244"/>
                    <a:pt x="4953205" y="698959"/>
                  </a:cubicBezTo>
                  <a:lnTo>
                    <a:pt x="4956953" y="753557"/>
                  </a:lnTo>
                  <a:cubicBezTo>
                    <a:pt x="4957651" y="762533"/>
                    <a:pt x="4958087" y="772168"/>
                    <a:pt x="4958611" y="781638"/>
                  </a:cubicBezTo>
                  <a:cubicBezTo>
                    <a:pt x="4959133" y="791108"/>
                    <a:pt x="4959657" y="800661"/>
                    <a:pt x="4959831" y="810213"/>
                  </a:cubicBezTo>
                  <a:cubicBezTo>
                    <a:pt x="4961139" y="848341"/>
                    <a:pt x="4960703" y="886798"/>
                    <a:pt x="4958174" y="925338"/>
                  </a:cubicBezTo>
                  <a:cubicBezTo>
                    <a:pt x="4948759" y="1079578"/>
                    <a:pt x="4904907" y="1234972"/>
                    <a:pt x="4834030" y="1377519"/>
                  </a:cubicBezTo>
                  <a:cubicBezTo>
                    <a:pt x="4763327" y="1520478"/>
                    <a:pt x="4665861" y="1648779"/>
                    <a:pt x="4558106" y="1761515"/>
                  </a:cubicBezTo>
                  <a:cubicBezTo>
                    <a:pt x="4504229" y="1818090"/>
                    <a:pt x="4447650" y="1871123"/>
                    <a:pt x="4389937" y="1921603"/>
                  </a:cubicBezTo>
                  <a:cubicBezTo>
                    <a:pt x="4332223" y="1972083"/>
                    <a:pt x="4273726" y="2020669"/>
                    <a:pt x="4214618" y="2067115"/>
                  </a:cubicBezTo>
                  <a:cubicBezTo>
                    <a:pt x="4096664" y="2160417"/>
                    <a:pt x="3976094" y="2245484"/>
                    <a:pt x="3858489" y="2329316"/>
                  </a:cubicBezTo>
                  <a:lnTo>
                    <a:pt x="3768868" y="2393301"/>
                  </a:lnTo>
                  <a:cubicBezTo>
                    <a:pt x="3738529" y="2414794"/>
                    <a:pt x="3707929" y="2436452"/>
                    <a:pt x="3676806" y="2457698"/>
                  </a:cubicBezTo>
                  <a:cubicBezTo>
                    <a:pt x="3645770" y="2479027"/>
                    <a:pt x="3614385" y="2500273"/>
                    <a:pt x="3582477" y="2521272"/>
                  </a:cubicBezTo>
                  <a:cubicBezTo>
                    <a:pt x="3550483" y="2542107"/>
                    <a:pt x="3518226" y="2562776"/>
                    <a:pt x="3485185" y="2583035"/>
                  </a:cubicBezTo>
                  <a:cubicBezTo>
                    <a:pt x="3419451" y="2623633"/>
                    <a:pt x="3351625" y="2662996"/>
                    <a:pt x="3280923" y="2698983"/>
                  </a:cubicBezTo>
                  <a:cubicBezTo>
                    <a:pt x="3210307" y="2735134"/>
                    <a:pt x="3137251" y="2768732"/>
                    <a:pt x="3061230" y="2797555"/>
                  </a:cubicBezTo>
                  <a:cubicBezTo>
                    <a:pt x="2909886" y="2856024"/>
                    <a:pt x="2747295" y="2895468"/>
                    <a:pt x="2583137" y="2910950"/>
                  </a:cubicBezTo>
                  <a:cubicBezTo>
                    <a:pt x="2542075" y="2914657"/>
                    <a:pt x="2501013" y="2917456"/>
                    <a:pt x="2460038" y="2918280"/>
                  </a:cubicBezTo>
                  <a:lnTo>
                    <a:pt x="2429263" y="2918938"/>
                  </a:lnTo>
                  <a:cubicBezTo>
                    <a:pt x="2419064" y="2919021"/>
                    <a:pt x="2408777" y="2918774"/>
                    <a:pt x="2398576" y="2918774"/>
                  </a:cubicBezTo>
                  <a:lnTo>
                    <a:pt x="2367977" y="2918444"/>
                  </a:lnTo>
                  <a:lnTo>
                    <a:pt x="2338249" y="2917374"/>
                  </a:lnTo>
                  <a:cubicBezTo>
                    <a:pt x="2259089" y="2914985"/>
                    <a:pt x="2179756" y="2909057"/>
                    <a:pt x="2100770" y="2899503"/>
                  </a:cubicBezTo>
                  <a:cubicBezTo>
                    <a:pt x="2021699" y="2890445"/>
                    <a:pt x="1942801" y="2877434"/>
                    <a:pt x="1864776" y="2860141"/>
                  </a:cubicBezTo>
                  <a:cubicBezTo>
                    <a:pt x="1786836" y="2842683"/>
                    <a:pt x="1709508" y="2822013"/>
                    <a:pt x="1632964" y="2798461"/>
                  </a:cubicBezTo>
                  <a:cubicBezTo>
                    <a:pt x="1480138" y="2750946"/>
                    <a:pt x="1329055" y="2691818"/>
                    <a:pt x="1189219" y="2613010"/>
                  </a:cubicBezTo>
                  <a:cubicBezTo>
                    <a:pt x="1049296" y="2534366"/>
                    <a:pt x="924367" y="2434640"/>
                    <a:pt x="815305" y="2324292"/>
                  </a:cubicBezTo>
                  <a:cubicBezTo>
                    <a:pt x="760469" y="2269200"/>
                    <a:pt x="710603" y="2210567"/>
                    <a:pt x="663699" y="2150535"/>
                  </a:cubicBezTo>
                  <a:cubicBezTo>
                    <a:pt x="617059" y="2090255"/>
                    <a:pt x="572684" y="2029069"/>
                    <a:pt x="531274" y="1966565"/>
                  </a:cubicBezTo>
                  <a:cubicBezTo>
                    <a:pt x="520638" y="1951084"/>
                    <a:pt x="510612" y="1935355"/>
                    <a:pt x="500325" y="1919709"/>
                  </a:cubicBezTo>
                  <a:lnTo>
                    <a:pt x="470771" y="1874252"/>
                  </a:lnTo>
                  <a:cubicBezTo>
                    <a:pt x="451853" y="1844853"/>
                    <a:pt x="432238" y="1815701"/>
                    <a:pt x="412448" y="1786137"/>
                  </a:cubicBezTo>
                  <a:lnTo>
                    <a:pt x="291616" y="1606122"/>
                  </a:lnTo>
                  <a:cubicBezTo>
                    <a:pt x="251078" y="1544771"/>
                    <a:pt x="211062" y="1481609"/>
                    <a:pt x="173662" y="1415812"/>
                  </a:cubicBezTo>
                  <a:cubicBezTo>
                    <a:pt x="155005" y="1382872"/>
                    <a:pt x="136960" y="1349355"/>
                    <a:pt x="120483" y="1314934"/>
                  </a:cubicBezTo>
                  <a:cubicBezTo>
                    <a:pt x="104093" y="1280429"/>
                    <a:pt x="88837" y="1245266"/>
                    <a:pt x="75324" y="1209361"/>
                  </a:cubicBezTo>
                  <a:cubicBezTo>
                    <a:pt x="62072" y="1173375"/>
                    <a:pt x="50303" y="1136893"/>
                    <a:pt x="40713" y="1099837"/>
                  </a:cubicBezTo>
                  <a:cubicBezTo>
                    <a:pt x="36180" y="1081308"/>
                    <a:pt x="31560" y="1062697"/>
                    <a:pt x="27811" y="1044004"/>
                  </a:cubicBezTo>
                  <a:lnTo>
                    <a:pt x="22144" y="1016004"/>
                  </a:lnTo>
                  <a:lnTo>
                    <a:pt x="17436" y="987923"/>
                  </a:lnTo>
                  <a:cubicBezTo>
                    <a:pt x="5144" y="912986"/>
                    <a:pt x="0" y="837636"/>
                    <a:pt x="0" y="762944"/>
                  </a:cubicBezTo>
                  <a:cubicBezTo>
                    <a:pt x="349" y="615951"/>
                    <a:pt x="16652" y="468957"/>
                    <a:pt x="48385" y="324597"/>
                  </a:cubicBezTo>
                  <a:cubicBezTo>
                    <a:pt x="64209" y="252459"/>
                    <a:pt x="84238" y="181021"/>
                    <a:pt x="108474" y="11083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Freeform: Shape 2065">
              <a:extLst>
                <a:ext uri="{FF2B5EF4-FFF2-40B4-BE49-F238E27FC236}">
                  <a16:creationId xmlns:a16="http://schemas.microsoft.com/office/drawing/2014/main" id="{436F5721-88D0-4683-BB23-289611A4A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6973" y="0"/>
              <a:ext cx="4934374" cy="2888360"/>
            </a:xfrm>
            <a:custGeom>
              <a:avLst/>
              <a:gdLst>
                <a:gd name="connsiteX0" fmla="*/ 179816 w 4934374"/>
                <a:gd name="connsiteY0" fmla="*/ 0 h 2888360"/>
                <a:gd name="connsiteX1" fmla="*/ 666325 w 4934374"/>
                <a:gd name="connsiteY1" fmla="*/ 0 h 2888360"/>
                <a:gd name="connsiteX2" fmla="*/ 626038 w 4934374"/>
                <a:gd name="connsiteY2" fmla="*/ 65170 h 2888360"/>
                <a:gd name="connsiteX3" fmla="*/ 435986 w 4934374"/>
                <a:gd name="connsiteY3" fmla="*/ 779635 h 2888360"/>
                <a:gd name="connsiteX4" fmla="*/ 750530 w 4934374"/>
                <a:gd name="connsiteY4" fmla="*/ 1443043 h 2888360"/>
                <a:gd name="connsiteX5" fmla="*/ 909024 w 4934374"/>
                <a:gd name="connsiteY5" fmla="*/ 1653610 h 2888360"/>
                <a:gd name="connsiteX6" fmla="*/ 2396223 w 4934374"/>
                <a:gd name="connsiteY6" fmla="*/ 2476694 h 2888360"/>
                <a:gd name="connsiteX7" fmla="*/ 3525201 w 4934374"/>
                <a:gd name="connsiteY7" fmla="*/ 1970327 h 2888360"/>
                <a:gd name="connsiteX8" fmla="*/ 3662596 w 4934374"/>
                <a:gd name="connsiteY8" fmla="*/ 1869778 h 2888360"/>
                <a:gd name="connsiteX9" fmla="*/ 4287500 w 4934374"/>
                <a:gd name="connsiteY9" fmla="*/ 1344141 h 2888360"/>
                <a:gd name="connsiteX10" fmla="*/ 4498563 w 4934374"/>
                <a:gd name="connsiteY10" fmla="*/ 779635 h 2888360"/>
                <a:gd name="connsiteX11" fmla="*/ 4376239 w 4934374"/>
                <a:gd name="connsiteY11" fmla="*/ 16511 h 2888360"/>
                <a:gd name="connsiteX12" fmla="*/ 4369703 w 4934374"/>
                <a:gd name="connsiteY12" fmla="*/ 0 h 2888360"/>
                <a:gd name="connsiteX13" fmla="*/ 4823642 w 4934374"/>
                <a:gd name="connsiteY13" fmla="*/ 0 h 2888360"/>
                <a:gd name="connsiteX14" fmla="*/ 4850554 w 4934374"/>
                <a:gd name="connsiteY14" fmla="*/ 89409 h 2888360"/>
                <a:gd name="connsiteX15" fmla="*/ 4934374 w 4934374"/>
                <a:gd name="connsiteY15" fmla="*/ 779553 h 2888360"/>
                <a:gd name="connsiteX16" fmla="*/ 3793540 w 4934374"/>
                <a:gd name="connsiteY16" fmla="*/ 2294701 h 2888360"/>
                <a:gd name="connsiteX17" fmla="*/ 2396135 w 4934374"/>
                <a:gd name="connsiteY17" fmla="*/ 2888360 h 2888360"/>
                <a:gd name="connsiteX18" fmla="*/ 548273 w 4934374"/>
                <a:gd name="connsiteY18" fmla="*/ 1884684 h 2888360"/>
                <a:gd name="connsiteX19" fmla="*/ 0 w 4934374"/>
                <a:gd name="connsiteY19" fmla="*/ 779553 h 2888360"/>
                <a:gd name="connsiteX20" fmla="*/ 137335 w 4934374"/>
                <a:gd name="connsiteY20"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34374" h="2888360">
                  <a:moveTo>
                    <a:pt x="179816" y="0"/>
                  </a:moveTo>
                  <a:lnTo>
                    <a:pt x="666325" y="0"/>
                  </a:lnTo>
                  <a:lnTo>
                    <a:pt x="626038" y="65170"/>
                  </a:lnTo>
                  <a:cubicBezTo>
                    <a:pt x="499976" y="295913"/>
                    <a:pt x="435986" y="536292"/>
                    <a:pt x="435986" y="779635"/>
                  </a:cubicBezTo>
                  <a:cubicBezTo>
                    <a:pt x="435986" y="1024707"/>
                    <a:pt x="538074" y="1167830"/>
                    <a:pt x="750530" y="1443043"/>
                  </a:cubicBezTo>
                  <a:cubicBezTo>
                    <a:pt x="801792" y="1509416"/>
                    <a:pt x="854797" y="1578096"/>
                    <a:pt x="909024" y="1653610"/>
                  </a:cubicBezTo>
                  <a:cubicBezTo>
                    <a:pt x="1323389" y="2230552"/>
                    <a:pt x="1768180" y="2476694"/>
                    <a:pt x="2396223" y="2476694"/>
                  </a:cubicBezTo>
                  <a:cubicBezTo>
                    <a:pt x="2808409" y="2476694"/>
                    <a:pt x="3110835" y="2276173"/>
                    <a:pt x="3525201" y="1970327"/>
                  </a:cubicBezTo>
                  <a:cubicBezTo>
                    <a:pt x="3571493" y="1936152"/>
                    <a:pt x="3617786" y="1902388"/>
                    <a:pt x="3662596" y="1869778"/>
                  </a:cubicBezTo>
                  <a:cubicBezTo>
                    <a:pt x="3905479" y="1692809"/>
                    <a:pt x="4134849" y="1525640"/>
                    <a:pt x="4287500" y="1344141"/>
                  </a:cubicBezTo>
                  <a:cubicBezTo>
                    <a:pt x="4433439" y="1170630"/>
                    <a:pt x="4498563" y="996543"/>
                    <a:pt x="4498563" y="779635"/>
                  </a:cubicBezTo>
                  <a:cubicBezTo>
                    <a:pt x="4498563" y="507799"/>
                    <a:pt x="4456499" y="249674"/>
                    <a:pt x="4376239" y="16511"/>
                  </a:cubicBezTo>
                  <a:lnTo>
                    <a:pt x="4369703"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Freeform: Shape 2066">
              <a:extLst>
                <a:ext uri="{FF2B5EF4-FFF2-40B4-BE49-F238E27FC236}">
                  <a16:creationId xmlns:a16="http://schemas.microsoft.com/office/drawing/2014/main" id="{0DC43E93-F81B-4DAE-9F0A-DF9299A8C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6973" y="0"/>
              <a:ext cx="4934374" cy="2888360"/>
            </a:xfrm>
            <a:custGeom>
              <a:avLst/>
              <a:gdLst>
                <a:gd name="connsiteX0" fmla="*/ 179816 w 4934374"/>
                <a:gd name="connsiteY0" fmla="*/ 0 h 2888360"/>
                <a:gd name="connsiteX1" fmla="*/ 767292 w 4934374"/>
                <a:gd name="connsiteY1" fmla="*/ 0 h 2888360"/>
                <a:gd name="connsiteX2" fmla="*/ 703453 w 4934374"/>
                <a:gd name="connsiteY2" fmla="*/ 102886 h 2888360"/>
                <a:gd name="connsiteX3" fmla="*/ 523079 w 4934374"/>
                <a:gd name="connsiteY3" fmla="*/ 779635 h 2888360"/>
                <a:gd name="connsiteX4" fmla="*/ 820885 w 4934374"/>
                <a:gd name="connsiteY4" fmla="*/ 1394539 h 2888360"/>
                <a:gd name="connsiteX5" fmla="*/ 981122 w 4934374"/>
                <a:gd name="connsiteY5" fmla="*/ 1607412 h 2888360"/>
                <a:gd name="connsiteX6" fmla="*/ 1592426 w 4934374"/>
                <a:gd name="connsiteY6" fmla="*/ 2196871 h 2888360"/>
                <a:gd name="connsiteX7" fmla="*/ 2396135 w 4934374"/>
                <a:gd name="connsiteY7" fmla="*/ 2394345 h 2888360"/>
                <a:gd name="connsiteX8" fmla="*/ 2913111 w 4934374"/>
                <a:gd name="connsiteY8" fmla="*/ 2268597 h 2888360"/>
                <a:gd name="connsiteX9" fmla="*/ 3471411 w 4934374"/>
                <a:gd name="connsiteY9" fmla="*/ 1905518 h 2888360"/>
                <a:gd name="connsiteX10" fmla="*/ 3609242 w 4934374"/>
                <a:gd name="connsiteY10" fmla="*/ 1804640 h 2888360"/>
                <a:gd name="connsiteX11" fmla="*/ 4219151 w 4934374"/>
                <a:gd name="connsiteY11" fmla="*/ 1292919 h 2888360"/>
                <a:gd name="connsiteX12" fmla="*/ 4411295 w 4934374"/>
                <a:gd name="connsiteY12" fmla="*/ 779635 h 2888360"/>
                <a:gd name="connsiteX13" fmla="*/ 4294235 w 4934374"/>
                <a:gd name="connsiteY13" fmla="*/ 44685 h 2888360"/>
                <a:gd name="connsiteX14" fmla="*/ 4276624 w 4934374"/>
                <a:gd name="connsiteY14" fmla="*/ 0 h 2888360"/>
                <a:gd name="connsiteX15" fmla="*/ 4823642 w 4934374"/>
                <a:gd name="connsiteY15" fmla="*/ 0 h 2888360"/>
                <a:gd name="connsiteX16" fmla="*/ 4850554 w 4934374"/>
                <a:gd name="connsiteY16" fmla="*/ 89409 h 2888360"/>
                <a:gd name="connsiteX17" fmla="*/ 4934374 w 4934374"/>
                <a:gd name="connsiteY17" fmla="*/ 779553 h 2888360"/>
                <a:gd name="connsiteX18" fmla="*/ 3793540 w 4934374"/>
                <a:gd name="connsiteY18" fmla="*/ 2294701 h 2888360"/>
                <a:gd name="connsiteX19" fmla="*/ 2396135 w 4934374"/>
                <a:gd name="connsiteY19" fmla="*/ 2888360 h 2888360"/>
                <a:gd name="connsiteX20" fmla="*/ 548273 w 4934374"/>
                <a:gd name="connsiteY20" fmla="*/ 1884684 h 2888360"/>
                <a:gd name="connsiteX21" fmla="*/ 0 w 4934374"/>
                <a:gd name="connsiteY21" fmla="*/ 779553 h 2888360"/>
                <a:gd name="connsiteX22" fmla="*/ 137335 w 4934374"/>
                <a:gd name="connsiteY22"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34374" h="2888360">
                  <a:moveTo>
                    <a:pt x="179816" y="0"/>
                  </a:moveTo>
                  <a:lnTo>
                    <a:pt x="767292" y="0"/>
                  </a:lnTo>
                  <a:lnTo>
                    <a:pt x="703453" y="102886"/>
                  </a:lnTo>
                  <a:cubicBezTo>
                    <a:pt x="583756" y="321853"/>
                    <a:pt x="523079" y="549550"/>
                    <a:pt x="523079" y="779635"/>
                  </a:cubicBezTo>
                  <a:cubicBezTo>
                    <a:pt x="523079" y="999508"/>
                    <a:pt x="614356" y="1127068"/>
                    <a:pt x="820885" y="1394539"/>
                  </a:cubicBezTo>
                  <a:cubicBezTo>
                    <a:pt x="872582" y="1461489"/>
                    <a:pt x="926023" y="1530745"/>
                    <a:pt x="981122" y="1607412"/>
                  </a:cubicBezTo>
                  <a:cubicBezTo>
                    <a:pt x="1175968" y="1878671"/>
                    <a:pt x="1375871" y="2071535"/>
                    <a:pt x="1592426" y="2196871"/>
                  </a:cubicBezTo>
                  <a:cubicBezTo>
                    <a:pt x="1821970" y="2329783"/>
                    <a:pt x="2084904" y="2394345"/>
                    <a:pt x="2396135" y="2394345"/>
                  </a:cubicBezTo>
                  <a:cubicBezTo>
                    <a:pt x="2572762" y="2394345"/>
                    <a:pt x="2737009" y="2354405"/>
                    <a:pt x="2913111" y="2268597"/>
                  </a:cubicBezTo>
                  <a:cubicBezTo>
                    <a:pt x="3093922" y="2180483"/>
                    <a:pt x="3272903" y="2052018"/>
                    <a:pt x="3471411" y="1905518"/>
                  </a:cubicBezTo>
                  <a:cubicBezTo>
                    <a:pt x="3517964" y="1871178"/>
                    <a:pt x="3564344" y="1837332"/>
                    <a:pt x="3609242" y="1804640"/>
                  </a:cubicBezTo>
                  <a:cubicBezTo>
                    <a:pt x="3847765" y="1630800"/>
                    <a:pt x="4073038" y="1466594"/>
                    <a:pt x="4219151" y="1292919"/>
                  </a:cubicBezTo>
                  <a:cubicBezTo>
                    <a:pt x="4353843" y="1132832"/>
                    <a:pt x="4411295" y="979332"/>
                    <a:pt x="4411295" y="779635"/>
                  </a:cubicBezTo>
                  <a:cubicBezTo>
                    <a:pt x="4411295" y="517475"/>
                    <a:pt x="4371040" y="268882"/>
                    <a:pt x="4294235" y="44685"/>
                  </a:cubicBezTo>
                  <a:lnTo>
                    <a:pt x="4276624"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Freeform: Shape 2067">
              <a:extLst>
                <a:ext uri="{FF2B5EF4-FFF2-40B4-BE49-F238E27FC236}">
                  <a16:creationId xmlns:a16="http://schemas.microsoft.com/office/drawing/2014/main" id="{A2EECE7B-E861-4242-BD71-ADD8F2DD3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7711" y="0"/>
              <a:ext cx="5069918" cy="3133064"/>
            </a:xfrm>
            <a:custGeom>
              <a:avLst/>
              <a:gdLst>
                <a:gd name="connsiteX0" fmla="*/ 153448 w 5069918"/>
                <a:gd name="connsiteY0" fmla="*/ 0 h 3133064"/>
                <a:gd name="connsiteX1" fmla="*/ 215434 w 5069918"/>
                <a:gd name="connsiteY1" fmla="*/ 0 h 3133064"/>
                <a:gd name="connsiteX2" fmla="*/ 215073 w 5069918"/>
                <a:gd name="connsiteY2" fmla="*/ 727 h 3133064"/>
                <a:gd name="connsiteX3" fmla="*/ 202868 w 5069918"/>
                <a:gd name="connsiteY3" fmla="*/ 26255 h 3133064"/>
                <a:gd name="connsiteX4" fmla="*/ 191273 w 5069918"/>
                <a:gd name="connsiteY4" fmla="*/ 52030 h 3133064"/>
                <a:gd name="connsiteX5" fmla="*/ 169129 w 5069918"/>
                <a:gd name="connsiteY5" fmla="*/ 103993 h 3133064"/>
                <a:gd name="connsiteX6" fmla="*/ 148381 w 5069918"/>
                <a:gd name="connsiteY6" fmla="*/ 156532 h 3133064"/>
                <a:gd name="connsiteX7" fmla="*/ 80903 w 5069918"/>
                <a:gd name="connsiteY7" fmla="*/ 371711 h 3133064"/>
                <a:gd name="connsiteX8" fmla="*/ 26154 w 5069918"/>
                <a:gd name="connsiteY8" fmla="*/ 817551 h 3133064"/>
                <a:gd name="connsiteX9" fmla="*/ 49169 w 5069918"/>
                <a:gd name="connsiteY9" fmla="*/ 1040143 h 3133064"/>
                <a:gd name="connsiteX10" fmla="*/ 119437 w 5069918"/>
                <a:gd name="connsiteY10" fmla="*/ 1253016 h 3133064"/>
                <a:gd name="connsiteX11" fmla="*/ 143672 w 5069918"/>
                <a:gd name="connsiteY11" fmla="*/ 1303908 h 3133064"/>
                <a:gd name="connsiteX12" fmla="*/ 170611 w 5069918"/>
                <a:gd name="connsiteY12" fmla="*/ 1353648 h 3133064"/>
                <a:gd name="connsiteX13" fmla="*/ 230330 w 5069918"/>
                <a:gd name="connsiteY13" fmla="*/ 1450079 h 3133064"/>
                <a:gd name="connsiteX14" fmla="*/ 279545 w 5069918"/>
                <a:gd name="connsiteY14" fmla="*/ 1519627 h 3133064"/>
                <a:gd name="connsiteX15" fmla="*/ 228347 w 5069918"/>
                <a:gd name="connsiteY15" fmla="*/ 1437024 h 3133064"/>
                <a:gd name="connsiteX16" fmla="*/ 175168 w 5069918"/>
                <a:gd name="connsiteY16" fmla="*/ 1336146 h 3133064"/>
                <a:gd name="connsiteX17" fmla="*/ 130009 w 5069918"/>
                <a:gd name="connsiteY17" fmla="*/ 1230573 h 3133064"/>
                <a:gd name="connsiteX18" fmla="*/ 95398 w 5069918"/>
                <a:gd name="connsiteY18" fmla="*/ 1121049 h 3133064"/>
                <a:gd name="connsiteX19" fmla="*/ 82496 w 5069918"/>
                <a:gd name="connsiteY19" fmla="*/ 1065216 h 3133064"/>
                <a:gd name="connsiteX20" fmla="*/ 76829 w 5069918"/>
                <a:gd name="connsiteY20" fmla="*/ 1037216 h 3133064"/>
                <a:gd name="connsiteX21" fmla="*/ 72121 w 5069918"/>
                <a:gd name="connsiteY21" fmla="*/ 1009135 h 3133064"/>
                <a:gd name="connsiteX22" fmla="*/ 54685 w 5069918"/>
                <a:gd name="connsiteY22" fmla="*/ 784156 h 3133064"/>
                <a:gd name="connsiteX23" fmla="*/ 103070 w 5069918"/>
                <a:gd name="connsiteY23" fmla="*/ 345810 h 3133064"/>
                <a:gd name="connsiteX24" fmla="*/ 163159 w 5069918"/>
                <a:gd name="connsiteY24" fmla="*/ 132051 h 3133064"/>
                <a:gd name="connsiteX25" fmla="*/ 217797 w 5069918"/>
                <a:gd name="connsiteY25" fmla="*/ 0 h 3133064"/>
                <a:gd name="connsiteX26" fmla="*/ 848227 w 5069918"/>
                <a:gd name="connsiteY26" fmla="*/ 0 h 3133064"/>
                <a:gd name="connsiteX27" fmla="*/ 771226 w 5069918"/>
                <a:gd name="connsiteY27" fmla="*/ 124098 h 3133064"/>
                <a:gd name="connsiteX28" fmla="*/ 590852 w 5069918"/>
                <a:gd name="connsiteY28" fmla="*/ 800847 h 3133064"/>
                <a:gd name="connsiteX29" fmla="*/ 888658 w 5069918"/>
                <a:gd name="connsiteY29" fmla="*/ 1415751 h 3133064"/>
                <a:gd name="connsiteX30" fmla="*/ 1048895 w 5069918"/>
                <a:gd name="connsiteY30" fmla="*/ 1628624 h 3133064"/>
                <a:gd name="connsiteX31" fmla="*/ 1660199 w 5069918"/>
                <a:gd name="connsiteY31" fmla="*/ 2218083 h 3133064"/>
                <a:gd name="connsiteX32" fmla="*/ 2463908 w 5069918"/>
                <a:gd name="connsiteY32" fmla="*/ 2415557 h 3133064"/>
                <a:gd name="connsiteX33" fmla="*/ 2980884 w 5069918"/>
                <a:gd name="connsiteY33" fmla="*/ 2289809 h 3133064"/>
                <a:gd name="connsiteX34" fmla="*/ 3539184 w 5069918"/>
                <a:gd name="connsiteY34" fmla="*/ 1926730 h 3133064"/>
                <a:gd name="connsiteX35" fmla="*/ 3677015 w 5069918"/>
                <a:gd name="connsiteY35" fmla="*/ 1825852 h 3133064"/>
                <a:gd name="connsiteX36" fmla="*/ 4286924 w 5069918"/>
                <a:gd name="connsiteY36" fmla="*/ 1314131 h 3133064"/>
                <a:gd name="connsiteX37" fmla="*/ 4479068 w 5069918"/>
                <a:gd name="connsiteY37" fmla="*/ 800847 h 3133064"/>
                <a:gd name="connsiteX38" fmla="*/ 4362007 w 5069918"/>
                <a:gd name="connsiteY38" fmla="*/ 65898 h 3133064"/>
                <a:gd name="connsiteX39" fmla="*/ 4336037 w 5069918"/>
                <a:gd name="connsiteY39" fmla="*/ 0 h 3133064"/>
                <a:gd name="connsiteX40" fmla="*/ 4913604 w 5069918"/>
                <a:gd name="connsiteY40" fmla="*/ 0 h 3133064"/>
                <a:gd name="connsiteX41" fmla="*/ 4930823 w 5069918"/>
                <a:gd name="connsiteY41" fmla="*/ 66892 h 3133064"/>
                <a:gd name="connsiteX42" fmla="*/ 4940407 w 5069918"/>
                <a:gd name="connsiteY42" fmla="*/ 125535 h 3133064"/>
                <a:gd name="connsiteX43" fmla="*/ 4982006 w 5069918"/>
                <a:gd name="connsiteY43" fmla="*/ 278378 h 3133064"/>
                <a:gd name="connsiteX44" fmla="*/ 5027482 w 5069918"/>
                <a:gd name="connsiteY44" fmla="*/ 504952 h 3133064"/>
                <a:gd name="connsiteX45" fmla="*/ 5058082 w 5069918"/>
                <a:gd name="connsiteY45" fmla="*/ 734049 h 3133064"/>
                <a:gd name="connsiteX46" fmla="*/ 5063486 w 5069918"/>
                <a:gd name="connsiteY46" fmla="*/ 791612 h 3133064"/>
                <a:gd name="connsiteX47" fmla="*/ 5067846 w 5069918"/>
                <a:gd name="connsiteY47" fmla="*/ 850245 h 3133064"/>
                <a:gd name="connsiteX48" fmla="*/ 5069414 w 5069918"/>
                <a:gd name="connsiteY48" fmla="*/ 969733 h 3133064"/>
                <a:gd name="connsiteX49" fmla="*/ 5040732 w 5069918"/>
                <a:gd name="connsiteY49" fmla="*/ 1209783 h 3133064"/>
                <a:gd name="connsiteX50" fmla="*/ 4964102 w 5069918"/>
                <a:gd name="connsiteY50" fmla="*/ 1442832 h 3133064"/>
                <a:gd name="connsiteX51" fmla="*/ 4689486 w 5069918"/>
                <a:gd name="connsiteY51" fmla="*/ 1849969 h 3133064"/>
                <a:gd name="connsiteX52" fmla="*/ 4333792 w 5069918"/>
                <a:gd name="connsiteY52" fmla="*/ 2176567 h 3133064"/>
                <a:gd name="connsiteX53" fmla="*/ 3965196 w 5069918"/>
                <a:gd name="connsiteY53" fmla="*/ 2468002 h 3133064"/>
                <a:gd name="connsiteX54" fmla="*/ 3873745 w 5069918"/>
                <a:gd name="connsiteY54" fmla="*/ 2541128 h 3133064"/>
                <a:gd name="connsiteX55" fmla="*/ 3779416 w 5069918"/>
                <a:gd name="connsiteY55" fmla="*/ 2614666 h 3133064"/>
                <a:gd name="connsiteX56" fmla="*/ 3582739 w 5069918"/>
                <a:gd name="connsiteY56" fmla="*/ 2756555 h 3133064"/>
                <a:gd name="connsiteX57" fmla="*/ 3371851 w 5069918"/>
                <a:gd name="connsiteY57" fmla="*/ 2886338 h 3133064"/>
                <a:gd name="connsiteX58" fmla="*/ 3143614 w 5069918"/>
                <a:gd name="connsiteY58" fmla="*/ 2995780 h 3133064"/>
                <a:gd name="connsiteX59" fmla="*/ 2643552 w 5069918"/>
                <a:gd name="connsiteY59" fmla="*/ 3122516 h 3133064"/>
                <a:gd name="connsiteX60" fmla="*/ 2514264 w 5069918"/>
                <a:gd name="connsiteY60" fmla="*/ 3131657 h 3133064"/>
                <a:gd name="connsiteX61" fmla="*/ 2481920 w 5069918"/>
                <a:gd name="connsiteY61" fmla="*/ 3132810 h 3133064"/>
                <a:gd name="connsiteX62" fmla="*/ 2449664 w 5069918"/>
                <a:gd name="connsiteY62" fmla="*/ 3132975 h 3133064"/>
                <a:gd name="connsiteX63" fmla="*/ 2386284 w 5069918"/>
                <a:gd name="connsiteY63" fmla="*/ 3132234 h 3133064"/>
                <a:gd name="connsiteX64" fmla="*/ 2260658 w 5069918"/>
                <a:gd name="connsiteY64" fmla="*/ 3127292 h 3133064"/>
                <a:gd name="connsiteX65" fmla="*/ 2134945 w 5069918"/>
                <a:gd name="connsiteY65" fmla="*/ 3115928 h 3133064"/>
                <a:gd name="connsiteX66" fmla="*/ 1884564 w 5069918"/>
                <a:gd name="connsiteY66" fmla="*/ 3075412 h 3133064"/>
                <a:gd name="connsiteX67" fmla="*/ 1639764 w 5069918"/>
                <a:gd name="connsiteY67" fmla="*/ 3005498 h 3133064"/>
                <a:gd name="connsiteX68" fmla="*/ 1407081 w 5069918"/>
                <a:gd name="connsiteY68" fmla="*/ 2904125 h 3133064"/>
                <a:gd name="connsiteX69" fmla="*/ 1193491 w 5069918"/>
                <a:gd name="connsiteY69" fmla="*/ 2772201 h 3133064"/>
                <a:gd name="connsiteX70" fmla="*/ 836141 w 5069918"/>
                <a:gd name="connsiteY70" fmla="*/ 2439839 h 3133064"/>
                <a:gd name="connsiteX71" fmla="*/ 690812 w 5069918"/>
                <a:gd name="connsiteY71" fmla="*/ 2251422 h 3133064"/>
                <a:gd name="connsiteX72" fmla="*/ 562397 w 5069918"/>
                <a:gd name="connsiteY72" fmla="*/ 2054937 h 3133064"/>
                <a:gd name="connsiteX73" fmla="*/ 502504 w 5069918"/>
                <a:gd name="connsiteY73" fmla="*/ 1957435 h 3133064"/>
                <a:gd name="connsiteX74" fmla="*/ 440258 w 5069918"/>
                <a:gd name="connsiteY74" fmla="*/ 1861580 h 3133064"/>
                <a:gd name="connsiteX75" fmla="*/ 310360 w 5069918"/>
                <a:gd name="connsiteY75" fmla="*/ 1670693 h 3133064"/>
                <a:gd name="connsiteX76" fmla="*/ 246806 w 5069918"/>
                <a:gd name="connsiteY76" fmla="*/ 1573603 h 3133064"/>
                <a:gd name="connsiteX77" fmla="*/ 186303 w 5069918"/>
                <a:gd name="connsiteY77" fmla="*/ 1474372 h 3133064"/>
                <a:gd name="connsiteX78" fmla="*/ 84390 w 5069918"/>
                <a:gd name="connsiteY78" fmla="*/ 1266192 h 3133064"/>
                <a:gd name="connsiteX79" fmla="*/ 20139 w 5069918"/>
                <a:gd name="connsiteY79" fmla="*/ 1045249 h 3133064"/>
                <a:gd name="connsiteX80" fmla="*/ 0 w 5069918"/>
                <a:gd name="connsiteY80" fmla="*/ 817551 h 3133064"/>
                <a:gd name="connsiteX81" fmla="*/ 102773 w 5069918"/>
                <a:gd name="connsiteY81" fmla="*/ 142588 h 313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69918" h="3133064">
                  <a:moveTo>
                    <a:pt x="153448" y="0"/>
                  </a:moveTo>
                  <a:lnTo>
                    <a:pt x="215434" y="0"/>
                  </a:lnTo>
                  <a:lnTo>
                    <a:pt x="215073" y="727"/>
                  </a:lnTo>
                  <a:lnTo>
                    <a:pt x="202868" y="26255"/>
                  </a:lnTo>
                  <a:lnTo>
                    <a:pt x="191273" y="52030"/>
                  </a:lnTo>
                  <a:cubicBezTo>
                    <a:pt x="183688" y="69241"/>
                    <a:pt x="176016" y="86452"/>
                    <a:pt x="169129" y="103993"/>
                  </a:cubicBezTo>
                  <a:cubicBezTo>
                    <a:pt x="162242" y="121533"/>
                    <a:pt x="154658" y="138827"/>
                    <a:pt x="148381" y="156532"/>
                  </a:cubicBezTo>
                  <a:cubicBezTo>
                    <a:pt x="121529" y="226858"/>
                    <a:pt x="98775" y="298667"/>
                    <a:pt x="80903" y="371711"/>
                  </a:cubicBezTo>
                  <a:cubicBezTo>
                    <a:pt x="44636" y="517470"/>
                    <a:pt x="26067" y="667511"/>
                    <a:pt x="26154" y="817551"/>
                  </a:cubicBezTo>
                  <a:cubicBezTo>
                    <a:pt x="26589" y="892326"/>
                    <a:pt x="34000" y="966934"/>
                    <a:pt x="49169" y="1040143"/>
                  </a:cubicBezTo>
                  <a:cubicBezTo>
                    <a:pt x="65123" y="1113187"/>
                    <a:pt x="88226" y="1184666"/>
                    <a:pt x="119437" y="1253016"/>
                  </a:cubicBezTo>
                  <a:cubicBezTo>
                    <a:pt x="126847" y="1270228"/>
                    <a:pt x="135478" y="1287027"/>
                    <a:pt x="143672" y="1303908"/>
                  </a:cubicBezTo>
                  <a:cubicBezTo>
                    <a:pt x="152565" y="1320543"/>
                    <a:pt x="161021" y="1337342"/>
                    <a:pt x="170611" y="1353648"/>
                  </a:cubicBezTo>
                  <a:cubicBezTo>
                    <a:pt x="188919" y="1386587"/>
                    <a:pt x="209319" y="1418539"/>
                    <a:pt x="230330" y="1450079"/>
                  </a:cubicBezTo>
                  <a:lnTo>
                    <a:pt x="279545" y="1519627"/>
                  </a:lnTo>
                  <a:lnTo>
                    <a:pt x="228347" y="1437024"/>
                  </a:lnTo>
                  <a:cubicBezTo>
                    <a:pt x="209690" y="1404084"/>
                    <a:pt x="191645" y="1370567"/>
                    <a:pt x="175168" y="1336146"/>
                  </a:cubicBezTo>
                  <a:cubicBezTo>
                    <a:pt x="158778" y="1301641"/>
                    <a:pt x="143522" y="1266478"/>
                    <a:pt x="130009" y="1230573"/>
                  </a:cubicBezTo>
                  <a:cubicBezTo>
                    <a:pt x="116757" y="1194587"/>
                    <a:pt x="104988" y="1158105"/>
                    <a:pt x="95398" y="1121049"/>
                  </a:cubicBezTo>
                  <a:cubicBezTo>
                    <a:pt x="90865" y="1102520"/>
                    <a:pt x="86245" y="1083909"/>
                    <a:pt x="82496" y="1065216"/>
                  </a:cubicBezTo>
                  <a:lnTo>
                    <a:pt x="76829" y="1037216"/>
                  </a:lnTo>
                  <a:lnTo>
                    <a:pt x="72121" y="1009135"/>
                  </a:lnTo>
                  <a:cubicBezTo>
                    <a:pt x="59829" y="934198"/>
                    <a:pt x="54685" y="858847"/>
                    <a:pt x="54685" y="784156"/>
                  </a:cubicBezTo>
                  <a:cubicBezTo>
                    <a:pt x="55033" y="637163"/>
                    <a:pt x="71337" y="490169"/>
                    <a:pt x="103070" y="345810"/>
                  </a:cubicBezTo>
                  <a:cubicBezTo>
                    <a:pt x="118894" y="273671"/>
                    <a:pt x="138923" y="202233"/>
                    <a:pt x="163159" y="132051"/>
                  </a:cubicBezTo>
                  <a:lnTo>
                    <a:pt x="217797" y="0"/>
                  </a:lnTo>
                  <a:lnTo>
                    <a:pt x="848227" y="0"/>
                  </a:lnTo>
                  <a:lnTo>
                    <a:pt x="771226" y="124098"/>
                  </a:lnTo>
                  <a:cubicBezTo>
                    <a:pt x="651529" y="343066"/>
                    <a:pt x="590852" y="570762"/>
                    <a:pt x="590852" y="800847"/>
                  </a:cubicBezTo>
                  <a:cubicBezTo>
                    <a:pt x="590852" y="1020720"/>
                    <a:pt x="682129" y="1148280"/>
                    <a:pt x="888658" y="1415751"/>
                  </a:cubicBezTo>
                  <a:cubicBezTo>
                    <a:pt x="940355" y="1482701"/>
                    <a:pt x="993796" y="1551957"/>
                    <a:pt x="1048895" y="1628624"/>
                  </a:cubicBezTo>
                  <a:cubicBezTo>
                    <a:pt x="1243741" y="1899883"/>
                    <a:pt x="1443644" y="2092747"/>
                    <a:pt x="1660199" y="2218083"/>
                  </a:cubicBezTo>
                  <a:cubicBezTo>
                    <a:pt x="1889743" y="2350995"/>
                    <a:pt x="2152677" y="2415557"/>
                    <a:pt x="2463908" y="2415557"/>
                  </a:cubicBezTo>
                  <a:cubicBezTo>
                    <a:pt x="2640535" y="2415557"/>
                    <a:pt x="2804782" y="2375617"/>
                    <a:pt x="2980884" y="2289809"/>
                  </a:cubicBezTo>
                  <a:cubicBezTo>
                    <a:pt x="3161695" y="2201695"/>
                    <a:pt x="3340676" y="2073230"/>
                    <a:pt x="3539184" y="1926730"/>
                  </a:cubicBezTo>
                  <a:cubicBezTo>
                    <a:pt x="3585737" y="1892390"/>
                    <a:pt x="3632117" y="1858544"/>
                    <a:pt x="3677015" y="1825852"/>
                  </a:cubicBezTo>
                  <a:cubicBezTo>
                    <a:pt x="3915538" y="1652012"/>
                    <a:pt x="4140811" y="1487806"/>
                    <a:pt x="4286924" y="1314131"/>
                  </a:cubicBezTo>
                  <a:cubicBezTo>
                    <a:pt x="4421616" y="1154044"/>
                    <a:pt x="4479068" y="1000544"/>
                    <a:pt x="4479068" y="800847"/>
                  </a:cubicBezTo>
                  <a:cubicBezTo>
                    <a:pt x="4479068" y="538687"/>
                    <a:pt x="4438813" y="290094"/>
                    <a:pt x="4362007" y="65898"/>
                  </a:cubicBezTo>
                  <a:lnTo>
                    <a:pt x="4336037" y="0"/>
                  </a:lnTo>
                  <a:lnTo>
                    <a:pt x="4913604" y="0"/>
                  </a:lnTo>
                  <a:lnTo>
                    <a:pt x="4930823" y="66892"/>
                  </a:lnTo>
                  <a:lnTo>
                    <a:pt x="4940407" y="125535"/>
                  </a:lnTo>
                  <a:lnTo>
                    <a:pt x="4982006" y="278378"/>
                  </a:lnTo>
                  <a:cubicBezTo>
                    <a:pt x="4999758" y="353368"/>
                    <a:pt x="5014971" y="428944"/>
                    <a:pt x="5027482" y="504952"/>
                  </a:cubicBezTo>
                  <a:cubicBezTo>
                    <a:pt x="5040123" y="580961"/>
                    <a:pt x="5050323" y="657382"/>
                    <a:pt x="5058082" y="734049"/>
                  </a:cubicBezTo>
                  <a:cubicBezTo>
                    <a:pt x="5060261" y="753237"/>
                    <a:pt x="5061743" y="772425"/>
                    <a:pt x="5063486" y="791612"/>
                  </a:cubicBezTo>
                  <a:cubicBezTo>
                    <a:pt x="5065318" y="810552"/>
                    <a:pt x="5066625" y="830398"/>
                    <a:pt x="5067846" y="850245"/>
                  </a:cubicBezTo>
                  <a:cubicBezTo>
                    <a:pt x="5069851" y="889855"/>
                    <a:pt x="5070461" y="929712"/>
                    <a:pt x="5069414" y="969733"/>
                  </a:cubicBezTo>
                  <a:cubicBezTo>
                    <a:pt x="5067060" y="1049695"/>
                    <a:pt x="5057820" y="1130233"/>
                    <a:pt x="5040732" y="1209783"/>
                  </a:cubicBezTo>
                  <a:cubicBezTo>
                    <a:pt x="5023123" y="1289250"/>
                    <a:pt x="4997578" y="1367647"/>
                    <a:pt x="4964102" y="1442832"/>
                  </a:cubicBezTo>
                  <a:cubicBezTo>
                    <a:pt x="4897409" y="1593697"/>
                    <a:pt x="4799942" y="1730232"/>
                    <a:pt x="4689486" y="1849969"/>
                  </a:cubicBezTo>
                  <a:cubicBezTo>
                    <a:pt x="4579116" y="1970446"/>
                    <a:pt x="4456716" y="2076100"/>
                    <a:pt x="4333792" y="2176567"/>
                  </a:cubicBezTo>
                  <a:cubicBezTo>
                    <a:pt x="4210520" y="2276869"/>
                    <a:pt x="4085853" y="2371736"/>
                    <a:pt x="3965196" y="2468002"/>
                  </a:cubicBezTo>
                  <a:lnTo>
                    <a:pt x="3873745" y="2541128"/>
                  </a:lnTo>
                  <a:cubicBezTo>
                    <a:pt x="3842621" y="2565751"/>
                    <a:pt x="3811324" y="2590374"/>
                    <a:pt x="3779416" y="2614666"/>
                  </a:cubicBezTo>
                  <a:cubicBezTo>
                    <a:pt x="3715862" y="2663335"/>
                    <a:pt x="3650652" y="2711016"/>
                    <a:pt x="3582739" y="2756555"/>
                  </a:cubicBezTo>
                  <a:cubicBezTo>
                    <a:pt x="3514913" y="2802012"/>
                    <a:pt x="3445170" y="2846151"/>
                    <a:pt x="3371851" y="2886338"/>
                  </a:cubicBezTo>
                  <a:cubicBezTo>
                    <a:pt x="3298533" y="2926442"/>
                    <a:pt x="3222687" y="2963664"/>
                    <a:pt x="3143614" y="2995780"/>
                  </a:cubicBezTo>
                  <a:cubicBezTo>
                    <a:pt x="2985994" y="3060837"/>
                    <a:pt x="2815732" y="3104317"/>
                    <a:pt x="2643552" y="3122516"/>
                  </a:cubicBezTo>
                  <a:cubicBezTo>
                    <a:pt x="2600484" y="3126799"/>
                    <a:pt x="2557331" y="3130258"/>
                    <a:pt x="2514264" y="3131657"/>
                  </a:cubicBezTo>
                  <a:lnTo>
                    <a:pt x="2481920" y="3132810"/>
                  </a:lnTo>
                  <a:lnTo>
                    <a:pt x="2449664" y="3132975"/>
                  </a:lnTo>
                  <a:cubicBezTo>
                    <a:pt x="2427868" y="3133304"/>
                    <a:pt x="2407207" y="3132646"/>
                    <a:pt x="2386284" y="3132234"/>
                  </a:cubicBezTo>
                  <a:cubicBezTo>
                    <a:pt x="2344524" y="3131740"/>
                    <a:pt x="2302505" y="3129352"/>
                    <a:pt x="2260658" y="3127292"/>
                  </a:cubicBezTo>
                  <a:cubicBezTo>
                    <a:pt x="2218725" y="3123999"/>
                    <a:pt x="2176791" y="3120952"/>
                    <a:pt x="2134945" y="3115928"/>
                  </a:cubicBezTo>
                  <a:cubicBezTo>
                    <a:pt x="2051165" y="3106458"/>
                    <a:pt x="1967473" y="3093529"/>
                    <a:pt x="1884564" y="3075412"/>
                  </a:cubicBezTo>
                  <a:cubicBezTo>
                    <a:pt x="1801657" y="3057296"/>
                    <a:pt x="1719708" y="3033990"/>
                    <a:pt x="1639764" y="3005498"/>
                  </a:cubicBezTo>
                  <a:cubicBezTo>
                    <a:pt x="1559820" y="2976922"/>
                    <a:pt x="1481969" y="2942830"/>
                    <a:pt x="1407081" y="2904125"/>
                  </a:cubicBezTo>
                  <a:cubicBezTo>
                    <a:pt x="1332455" y="2864845"/>
                    <a:pt x="1260794" y="2820953"/>
                    <a:pt x="1193491" y="2772201"/>
                  </a:cubicBezTo>
                  <a:cubicBezTo>
                    <a:pt x="1058362" y="2675194"/>
                    <a:pt x="939973" y="2561469"/>
                    <a:pt x="836141" y="2439839"/>
                  </a:cubicBezTo>
                  <a:cubicBezTo>
                    <a:pt x="784444" y="2378735"/>
                    <a:pt x="736321" y="2315656"/>
                    <a:pt x="690812" y="2251422"/>
                  </a:cubicBezTo>
                  <a:cubicBezTo>
                    <a:pt x="645217" y="2187190"/>
                    <a:pt x="602674" y="2121557"/>
                    <a:pt x="562397" y="2054937"/>
                  </a:cubicBezTo>
                  <a:cubicBezTo>
                    <a:pt x="541823" y="2021256"/>
                    <a:pt x="522992" y="1989716"/>
                    <a:pt x="502504" y="1957435"/>
                  </a:cubicBezTo>
                  <a:cubicBezTo>
                    <a:pt x="482192" y="1925401"/>
                    <a:pt x="461530" y="1893367"/>
                    <a:pt x="440258" y="1861580"/>
                  </a:cubicBezTo>
                  <a:lnTo>
                    <a:pt x="310360" y="1670693"/>
                  </a:lnTo>
                  <a:cubicBezTo>
                    <a:pt x="288826" y="1638577"/>
                    <a:pt x="267555" y="1606296"/>
                    <a:pt x="246806" y="1573603"/>
                  </a:cubicBezTo>
                  <a:cubicBezTo>
                    <a:pt x="226057" y="1540910"/>
                    <a:pt x="205483" y="1508135"/>
                    <a:pt x="186303" y="1474372"/>
                  </a:cubicBezTo>
                  <a:cubicBezTo>
                    <a:pt x="147857" y="1407174"/>
                    <a:pt x="112550" y="1338002"/>
                    <a:pt x="84390" y="1266192"/>
                  </a:cubicBezTo>
                  <a:cubicBezTo>
                    <a:pt x="55708" y="1194630"/>
                    <a:pt x="34436" y="1120434"/>
                    <a:pt x="20139" y="1045249"/>
                  </a:cubicBezTo>
                  <a:cubicBezTo>
                    <a:pt x="6452" y="970064"/>
                    <a:pt x="0" y="893725"/>
                    <a:pt x="0" y="817551"/>
                  </a:cubicBezTo>
                  <a:cubicBezTo>
                    <a:pt x="850" y="589772"/>
                    <a:pt x="36028" y="362457"/>
                    <a:pt x="102773" y="14258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50" name="Picture 2" descr="Delta Food Industries FZC">
            <a:extLst>
              <a:ext uri="{FF2B5EF4-FFF2-40B4-BE49-F238E27FC236}">
                <a16:creationId xmlns:a16="http://schemas.microsoft.com/office/drawing/2014/main" id="{646AA222-C591-6439-54AE-3014F5E1793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62600" y="1295400"/>
            <a:ext cx="2378315" cy="5782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B6215D6-F8EF-246D-980F-A94DE96524AB}"/>
              </a:ext>
            </a:extLst>
          </p:cNvPr>
          <p:cNvPicPr>
            <a:picLocks noChangeAspect="1"/>
          </p:cNvPicPr>
          <p:nvPr/>
        </p:nvPicPr>
        <p:blipFill>
          <a:blip r:embed="rId3"/>
          <a:stretch>
            <a:fillRect/>
          </a:stretch>
        </p:blipFill>
        <p:spPr>
          <a:xfrm>
            <a:off x="8442670" y="4414588"/>
            <a:ext cx="3421939" cy="1633975"/>
          </a:xfrm>
          <a:prstGeom prst="rect">
            <a:avLst/>
          </a:prstGeom>
        </p:spPr>
      </p:pic>
      <p:sp>
        <p:nvSpPr>
          <p:cNvPr id="5" name="TextBox 4">
            <a:extLst>
              <a:ext uri="{FF2B5EF4-FFF2-40B4-BE49-F238E27FC236}">
                <a16:creationId xmlns:a16="http://schemas.microsoft.com/office/drawing/2014/main" id="{94DE1E44-D400-87BA-4B6F-41944EAE0B43}"/>
              </a:ext>
            </a:extLst>
          </p:cNvPr>
          <p:cNvSpPr txBox="1"/>
          <p:nvPr/>
        </p:nvSpPr>
        <p:spPr>
          <a:xfrm>
            <a:off x="152400" y="76200"/>
            <a:ext cx="11049000" cy="584775"/>
          </a:xfrm>
          <a:prstGeom prst="rect">
            <a:avLst/>
          </a:prstGeom>
          <a:noFill/>
        </p:spPr>
        <p:txBody>
          <a:bodyPr wrap="square" rtlCol="0">
            <a:spAutoFit/>
          </a:bodyPr>
          <a:lstStyle/>
          <a:p>
            <a:r>
              <a:rPr lang="en-US" sz="3200" b="1" dirty="0">
                <a:latin typeface="+mn-lt"/>
              </a:rPr>
              <a:t>Turnkey Projects - </a:t>
            </a:r>
            <a:r>
              <a:rPr lang="en-US" sz="3200" b="1" dirty="0">
                <a:solidFill>
                  <a:srgbClr val="00B050"/>
                </a:solidFill>
                <a:latin typeface="+mn-lt"/>
              </a:rPr>
              <a:t>Farm-Value Addition-Global Market</a:t>
            </a:r>
          </a:p>
        </p:txBody>
      </p:sp>
      <p:pic>
        <p:nvPicPr>
          <p:cNvPr id="6" name="Picture 4" descr="Location Icon PNG Images, Vectors Free Download - Pngtree">
            <a:extLst>
              <a:ext uri="{FF2B5EF4-FFF2-40B4-BE49-F238E27FC236}">
                <a16:creationId xmlns:a16="http://schemas.microsoft.com/office/drawing/2014/main" id="{956EF885-0C00-D0C5-0352-F75A43098E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743200"/>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946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52DD5-0764-B832-0761-3FB9C3328E5A}"/>
            </a:ext>
          </a:extLst>
        </p:cNvPr>
        <p:cNvGrpSpPr/>
        <p:nvPr/>
      </p:nvGrpSpPr>
      <p:grpSpPr>
        <a:xfrm>
          <a:off x="0" y="0"/>
          <a:ext cx="0" cy="0"/>
          <a:chOff x="0" y="0"/>
          <a:chExt cx="0" cy="0"/>
        </a:xfrm>
      </p:grpSpPr>
      <p:sp>
        <p:nvSpPr>
          <p:cNvPr id="4" name="object 3">
            <a:extLst>
              <a:ext uri="{FF2B5EF4-FFF2-40B4-BE49-F238E27FC236}">
                <a16:creationId xmlns:a16="http://schemas.microsoft.com/office/drawing/2014/main" id="{2E627D02-6150-D3FC-2748-7C32D8015B23}"/>
              </a:ext>
            </a:extLst>
          </p:cNvPr>
          <p:cNvSpPr txBox="1">
            <a:spLocks/>
          </p:cNvSpPr>
          <p:nvPr/>
        </p:nvSpPr>
        <p:spPr>
          <a:xfrm>
            <a:off x="228600" y="304800"/>
            <a:ext cx="9364345" cy="566822"/>
          </a:xfrm>
          <a:prstGeom prst="rect">
            <a:avLst/>
          </a:prstGeom>
        </p:spPr>
        <p:txBody>
          <a:bodyPr vert="horz" wrap="square" lIns="0" tIns="12700" rIns="0" bIns="0" rtlCol="0">
            <a:spAutoFit/>
          </a:bodyPr>
          <a:lstStyle>
            <a:lvl1pPr>
              <a:defRPr>
                <a:latin typeface="+mj-lt"/>
                <a:ea typeface="+mj-ea"/>
                <a:cs typeface="+mj-cs"/>
              </a:defRPr>
            </a:lvl1pPr>
          </a:lstStyle>
          <a:p>
            <a:pPr marL="69850">
              <a:spcBef>
                <a:spcPts val="100"/>
              </a:spcBef>
            </a:pPr>
            <a:r>
              <a:rPr lang="en-IN" sz="3600" b="1" dirty="0"/>
              <a:t>Why</a:t>
            </a:r>
            <a:r>
              <a:rPr lang="en-IN" sz="3600" b="1" spc="-204" dirty="0"/>
              <a:t> </a:t>
            </a:r>
            <a:r>
              <a:rPr lang="en-IN" sz="3600" b="1" dirty="0"/>
              <a:t>Choose</a:t>
            </a:r>
            <a:r>
              <a:rPr lang="en-IN" sz="3600" b="1" spc="-190" dirty="0"/>
              <a:t> </a:t>
            </a:r>
            <a:r>
              <a:rPr lang="en-IN" sz="3600" b="1" spc="-25" dirty="0"/>
              <a:t>Us</a:t>
            </a:r>
          </a:p>
        </p:txBody>
      </p:sp>
      <p:sp>
        <p:nvSpPr>
          <p:cNvPr id="5" name="object 12">
            <a:extLst>
              <a:ext uri="{FF2B5EF4-FFF2-40B4-BE49-F238E27FC236}">
                <a16:creationId xmlns:a16="http://schemas.microsoft.com/office/drawing/2014/main" id="{D7139B0E-121C-C662-2818-D1C769B56748}"/>
              </a:ext>
            </a:extLst>
          </p:cNvPr>
          <p:cNvSpPr txBox="1"/>
          <p:nvPr/>
        </p:nvSpPr>
        <p:spPr>
          <a:xfrm>
            <a:off x="291105" y="914400"/>
            <a:ext cx="11729085" cy="5629939"/>
          </a:xfrm>
          <a:prstGeom prst="rect">
            <a:avLst/>
          </a:prstGeom>
        </p:spPr>
        <p:txBody>
          <a:bodyPr vert="horz" wrap="square" lIns="0" tIns="121920" rIns="0" bIns="0" rtlCol="0">
            <a:spAutoFit/>
          </a:bodyPr>
          <a:lstStyle/>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Deep Agronomic Expertise</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30+ years of combined experience in diverse </a:t>
            </a:r>
            <a:r>
              <a:rPr lang="en-IN" sz="1200" dirty="0" err="1">
                <a:latin typeface="Times New Roman" panose="02020603050405020304" pitchFamily="18" charset="0"/>
                <a:cs typeface="Times New Roman" panose="02020603050405020304" pitchFamily="18" charset="0"/>
              </a:rPr>
              <a:t>agro</a:t>
            </a:r>
            <a:r>
              <a:rPr lang="en-IN" sz="1200" dirty="0">
                <a:latin typeface="Times New Roman" panose="02020603050405020304" pitchFamily="18" charset="0"/>
                <a:cs typeface="Times New Roman" panose="02020603050405020304" pitchFamily="18" charset="0"/>
              </a:rPr>
              <a:t>‑climatic zones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Proven track record on 1,000+ acres of successful cultivation projects</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End‑to‑End Turnkey Solutions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From site selection, process design, and mechanization to post‑harvest processing</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Seamless coordination of civil, electrical, and packaging requirements</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Advanced Geo‑Informatics &amp; Analytics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GIS‑driven land‑use mapping, soil &amp; water resource assessment</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Data‑backed crop suitability and risk mitigation strategies</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Regulatory &amp; Certification Support</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In‑house guidance on FSSAI, organic/NPOP, HACCP, and export compliances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Expert preparation of DPRs, licensing, and subsidy documentation</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Sustainability &amp; Innovation Focus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Integrated organic, drip irrigation, and IPM practices</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Pilot‑scale trials of high‑value crops (hydroponics, sericulture, value‑added foods)</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Dedicated Project Management</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Milestone‑driven timelines with 50%+ on‑time performance improvement</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Regular reporting, transparent budgeting, and stakeholder alignment</a:t>
            </a:r>
          </a:p>
          <a:p>
            <a:pPr marL="285750" indent="-285750">
              <a:lnSpc>
                <a:spcPct val="150000"/>
              </a:lnSpc>
              <a:buFont typeface="Wingdings" pitchFamily="2" charset="2"/>
              <a:buChar char="ü"/>
            </a:pPr>
            <a:r>
              <a:rPr lang="en-IN" sz="1200" b="1" dirty="0">
                <a:latin typeface="Times New Roman" panose="02020603050405020304" pitchFamily="18" charset="0"/>
                <a:cs typeface="Times New Roman" panose="02020603050405020304" pitchFamily="18" charset="0"/>
              </a:rPr>
              <a:t>Client‑Centric, ROI‑Driven Approach</a:t>
            </a:r>
            <a:br>
              <a:rPr lang="en-IN" sz="1200" dirty="0">
                <a:latin typeface="Times New Roman" panose="02020603050405020304" pitchFamily="18" charset="0"/>
                <a:cs typeface="Times New Roman" panose="02020603050405020304" pitchFamily="18" charset="0"/>
              </a:rPr>
            </a:br>
            <a:r>
              <a:rPr lang="en-IN" sz="1200" dirty="0">
                <a:latin typeface="Times New Roman" panose="02020603050405020304" pitchFamily="18" charset="0"/>
                <a:cs typeface="Times New Roman" panose="02020603050405020304" pitchFamily="18" charset="0"/>
              </a:rPr>
              <a:t>• Customized solutions aligned to your vision, budget, and growth targets</a:t>
            </a:r>
          </a:p>
        </p:txBody>
      </p:sp>
    </p:spTree>
    <p:extLst>
      <p:ext uri="{BB962C8B-B14F-4D97-AF65-F5344CB8AC3E}">
        <p14:creationId xmlns:p14="http://schemas.microsoft.com/office/powerpoint/2010/main" val="100991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8E4233A-A5BE-2138-8283-9F1404CC6DC5}"/>
            </a:ext>
          </a:extLst>
        </p:cNvPr>
        <p:cNvGrpSpPr/>
        <p:nvPr/>
      </p:nvGrpSpPr>
      <p:grpSpPr>
        <a:xfrm>
          <a:off x="0" y="0"/>
          <a:ext cx="0" cy="0"/>
          <a:chOff x="0" y="0"/>
          <a:chExt cx="0" cy="0"/>
        </a:xfrm>
      </p:grpSpPr>
      <p:sp>
        <p:nvSpPr>
          <p:cNvPr id="8233" name="Rectangle 8232">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194" name="Picture 2" descr="Welcome to PMFME-MOFPI">
            <a:extLst>
              <a:ext uri="{FF2B5EF4-FFF2-40B4-BE49-F238E27FC236}">
                <a16:creationId xmlns:a16="http://schemas.microsoft.com/office/drawing/2014/main" id="{C6966E68-97B5-6977-4BA1-73314CBD2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915" r="11306" b="-1"/>
          <a:stretch/>
        </p:blipFill>
        <p:spPr bwMode="auto">
          <a:xfrm>
            <a:off x="2895600" y="1066800"/>
            <a:ext cx="2613376" cy="1526006"/>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UAS-B New Logo and Diamond Jubilee Year ...">
            <a:extLst>
              <a:ext uri="{FF2B5EF4-FFF2-40B4-BE49-F238E27FC236}">
                <a16:creationId xmlns:a16="http://schemas.microsoft.com/office/drawing/2014/main" id="{FFF067D4-B28B-A9B4-C655-92CDBF5F6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3" r="2799" b="-3"/>
          <a:stretch/>
        </p:blipFill>
        <p:spPr bwMode="auto">
          <a:xfrm>
            <a:off x="6096000" y="495529"/>
            <a:ext cx="2589181" cy="2676731"/>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National Institute of Food Technology, Entrepreneurship and Management,  Thanjavur - Wikipedia">
            <a:extLst>
              <a:ext uri="{FF2B5EF4-FFF2-40B4-BE49-F238E27FC236}">
                <a16:creationId xmlns:a16="http://schemas.microsoft.com/office/drawing/2014/main" id="{F9C0BF09-3F99-D402-A076-2FEBF1B588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 b="-3"/>
          <a:stretch/>
        </p:blipFill>
        <p:spPr bwMode="auto">
          <a:xfrm>
            <a:off x="3299072" y="3564288"/>
            <a:ext cx="2648759" cy="2648759"/>
          </a:xfrm>
          <a:prstGeom prst="rect">
            <a:avLst/>
          </a:prstGeom>
          <a:noFill/>
          <a:extLst>
            <a:ext uri="{909E8E84-426E-40DD-AFC4-6F175D3DCCD1}">
              <a14:hiddenFill xmlns:a14="http://schemas.microsoft.com/office/drawing/2010/main">
                <a:solidFill>
                  <a:srgbClr val="FFFFFF"/>
                </a:solidFill>
              </a14:hiddenFill>
            </a:ext>
          </a:extLst>
        </p:spPr>
      </p:pic>
      <p:sp>
        <p:nvSpPr>
          <p:cNvPr id="8235" name="Rectangle 8234">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306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bject 3">
            <a:extLst>
              <a:ext uri="{FF2B5EF4-FFF2-40B4-BE49-F238E27FC236}">
                <a16:creationId xmlns:a16="http://schemas.microsoft.com/office/drawing/2014/main" id="{1F16947D-9552-DFFD-8301-F0A99B3AB5B2}"/>
              </a:ext>
            </a:extLst>
          </p:cNvPr>
          <p:cNvSpPr txBox="1">
            <a:spLocks/>
          </p:cNvSpPr>
          <p:nvPr/>
        </p:nvSpPr>
        <p:spPr>
          <a:xfrm>
            <a:off x="6479648" y="4510585"/>
            <a:ext cx="5483752" cy="1661615"/>
          </a:xfrm>
          <a:prstGeom prst="rect">
            <a:avLst/>
          </a:prstGeom>
        </p:spPr>
        <p:txBody>
          <a:bodyPr vert="horz" lIns="91440" tIns="45720" rIns="91440" bIns="45720" rtlCol="0">
            <a:normAutofit/>
          </a:bodyPr>
          <a:lstStyle>
            <a:lvl1pPr>
              <a:defRPr>
                <a:latin typeface="+mj-lt"/>
                <a:ea typeface="+mj-ea"/>
                <a:cs typeface="+mj-cs"/>
              </a:defRPr>
            </a:lvl1pPr>
          </a:lstStyle>
          <a:p>
            <a:pPr algn="l" rtl="0">
              <a:lnSpc>
                <a:spcPct val="90000"/>
              </a:lnSpc>
              <a:spcBef>
                <a:spcPct val="0"/>
              </a:spcBef>
              <a:spcAft>
                <a:spcPts val="600"/>
              </a:spcAft>
            </a:pPr>
            <a:r>
              <a:rPr lang="en-US" sz="3200" b="1" kern="1200" dirty="0">
                <a:solidFill>
                  <a:srgbClr val="FFFFFF"/>
                </a:solidFill>
                <a:latin typeface="+mn-lt"/>
                <a:ea typeface="+mn-ea"/>
                <a:cs typeface="+mn-cs"/>
              </a:rPr>
              <a:t>Institutional Support &amp; Government Collaborations</a:t>
            </a:r>
            <a:endParaRPr lang="en-US" sz="3200" b="1" kern="1200" spc="-25" dirty="0">
              <a:solidFill>
                <a:srgbClr val="FFFFFF"/>
              </a:solidFill>
              <a:latin typeface="+mn-lt"/>
              <a:ea typeface="+mn-ea"/>
              <a:cs typeface="+mn-cs"/>
            </a:endParaRPr>
          </a:p>
        </p:txBody>
      </p:sp>
      <p:pic>
        <p:nvPicPr>
          <p:cNvPr id="8206" name="Picture 14" descr="CFTRI &amp; CSIR India Logo PNG Vector (CDR ...">
            <a:extLst>
              <a:ext uri="{FF2B5EF4-FFF2-40B4-BE49-F238E27FC236}">
                <a16:creationId xmlns:a16="http://schemas.microsoft.com/office/drawing/2014/main" id="{5DC9F344-069E-522D-3A9F-16D793F407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 b="1486"/>
          <a:stretch/>
        </p:blipFill>
        <p:spPr bwMode="auto">
          <a:xfrm>
            <a:off x="443553" y="3613248"/>
            <a:ext cx="2596212" cy="2557581"/>
          </a:xfrm>
          <a:prstGeom prst="rect">
            <a:avLst/>
          </a:prstGeom>
          <a:noFill/>
          <a:extLst>
            <a:ext uri="{909E8E84-426E-40DD-AFC4-6F175D3DCCD1}">
              <a14:hiddenFill xmlns:a14="http://schemas.microsoft.com/office/drawing/2010/main">
                <a:solidFill>
                  <a:srgbClr val="FFFFFF"/>
                </a:solidFill>
              </a14:hiddenFill>
            </a:ext>
          </a:extLst>
        </p:spPr>
      </p:pic>
      <p:pic>
        <p:nvPicPr>
          <p:cNvPr id="8210" name="Picture 18" descr="Android Apps by APEDA, Ministry of ...">
            <a:extLst>
              <a:ext uri="{FF2B5EF4-FFF2-40B4-BE49-F238E27FC236}">
                <a16:creationId xmlns:a16="http://schemas.microsoft.com/office/drawing/2014/main" id="{23B05315-5C54-FB36-EDAD-DBC02EF2F5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609600"/>
            <a:ext cx="2209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descr="National Horticulture Board - Wikipedia">
            <a:extLst>
              <a:ext uri="{FF2B5EF4-FFF2-40B4-BE49-F238E27FC236}">
                <a16:creationId xmlns:a16="http://schemas.microsoft.com/office/drawing/2014/main" id="{E7B158AB-3BF5-9DA9-2499-8D734AB611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61400" y="533400"/>
            <a:ext cx="3530600" cy="2298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215C038-5010-EB17-581B-1EBB57CA7794}"/>
              </a:ext>
            </a:extLst>
          </p:cNvPr>
          <p:cNvPicPr>
            <a:picLocks noChangeAspect="1"/>
          </p:cNvPicPr>
          <p:nvPr/>
        </p:nvPicPr>
        <p:blipFill>
          <a:blip r:embed="rId8"/>
          <a:stretch>
            <a:fillRect/>
          </a:stretch>
        </p:blipFill>
        <p:spPr>
          <a:xfrm>
            <a:off x="1676400" y="2895600"/>
            <a:ext cx="3200400" cy="417807"/>
          </a:xfrm>
          <a:prstGeom prst="rect">
            <a:avLst/>
          </a:prstGeom>
        </p:spPr>
      </p:pic>
    </p:spTree>
    <p:extLst>
      <p:ext uri="{BB962C8B-B14F-4D97-AF65-F5344CB8AC3E}">
        <p14:creationId xmlns:p14="http://schemas.microsoft.com/office/powerpoint/2010/main" val="45762797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0" y="1085087"/>
            <a:ext cx="12188952" cy="47335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820</TotalTime>
  <Words>2317</Words>
  <Application>Microsoft Macintosh PowerPoint</Application>
  <PresentationFormat>Widescreen</PresentationFormat>
  <Paragraphs>156</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Meiryo</vt:lpstr>
      <vt:lpstr>Arial</vt:lpstr>
      <vt:lpstr>Arial MT</vt:lpstr>
      <vt:lpstr>Calibri</vt:lpstr>
      <vt:lpstr>Times New Roman</vt:lpstr>
      <vt:lpstr>Wingdings</vt:lpstr>
      <vt:lpstr>Office Theme</vt:lpstr>
      <vt:lpstr>PowerPoint Presentation</vt:lpstr>
      <vt:lpstr>Our Services</vt:lpstr>
      <vt:lpstr>Our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Projects Executed - 700 Acres at Ooty India for Spinach</vt:lpstr>
      <vt:lpstr>Key Projects Executed - 950 Acres of Cultivation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Nithin H K</cp:lastModifiedBy>
  <cp:revision>15</cp:revision>
  <dcterms:created xsi:type="dcterms:W3CDTF">2025-04-18T05:51:10Z</dcterms:created>
  <dcterms:modified xsi:type="dcterms:W3CDTF">2025-05-07T07:44:35Z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2025-03-01T00:00:00Z</vt:filetime>
  </property>
  <property fmtid="{D5CDD505-2E9C-101B-9397-08002B2CF9AE}" pid="3" name="LastSaved">
    <vt:filetime>2025-04-18T00:00:00Z</vt:filetime>
  </property>
  <property fmtid="{D5CDD505-2E9C-101B-9397-08002B2CF9AE}" pid="4" name="Producer">
    <vt:lpwstr>macOS Version 12.7.6 (Build 21H1320) Quartz PDFContext</vt:lpwstr>
  </property>
</Properties>
</file>